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5"/>
  </p:notesMasterIdLst>
  <p:sldIdLst>
    <p:sldId id="256" r:id="rId2"/>
    <p:sldId id="262" r:id="rId3"/>
    <p:sldId id="259" r:id="rId4"/>
    <p:sldId id="328" r:id="rId5"/>
    <p:sldId id="330" r:id="rId6"/>
    <p:sldId id="333" r:id="rId7"/>
    <p:sldId id="268" r:id="rId8"/>
    <p:sldId id="338" r:id="rId9"/>
    <p:sldId id="362" r:id="rId10"/>
    <p:sldId id="334" r:id="rId11"/>
    <p:sldId id="336" r:id="rId12"/>
    <p:sldId id="337" r:id="rId13"/>
    <p:sldId id="344" r:id="rId14"/>
    <p:sldId id="342" r:id="rId15"/>
    <p:sldId id="335" r:id="rId16"/>
    <p:sldId id="343" r:id="rId17"/>
    <p:sldId id="347" r:id="rId18"/>
    <p:sldId id="346" r:id="rId19"/>
    <p:sldId id="350" r:id="rId20"/>
    <p:sldId id="351" r:id="rId21"/>
    <p:sldId id="354" r:id="rId22"/>
    <p:sldId id="353" r:id="rId23"/>
    <p:sldId id="355" r:id="rId24"/>
    <p:sldId id="356" r:id="rId25"/>
    <p:sldId id="349" r:id="rId26"/>
    <p:sldId id="352" r:id="rId27"/>
    <p:sldId id="357" r:id="rId28"/>
    <p:sldId id="348" r:id="rId29"/>
    <p:sldId id="358" r:id="rId30"/>
    <p:sldId id="359" r:id="rId31"/>
    <p:sldId id="360" r:id="rId32"/>
    <p:sldId id="361" r:id="rId33"/>
    <p:sldId id="278" r:id="rId34"/>
  </p:sldIdLst>
  <p:sldSz cx="9144000" cy="5143500" type="screen16x9"/>
  <p:notesSz cx="6858000" cy="9144000"/>
  <p:embeddedFontLst>
    <p:embeddedFont>
      <p:font typeface="Advent Pro Light" panose="020B0604020202020204" charset="0"/>
      <p:regular r:id="rId36"/>
      <p:bold r:id="rId37"/>
    </p:embeddedFont>
    <p:embeddedFont>
      <p:font typeface="Anton" panose="020B0604020202020204" charset="0"/>
      <p:regular r:id="rId38"/>
    </p:embeddedFont>
    <p:embeddedFont>
      <p:font typeface="Fira Sans Condensed" panose="020B0604020202020204" charset="0"/>
      <p:regular r:id="rId39"/>
      <p:bold r:id="rId40"/>
      <p:italic r:id="rId41"/>
      <p:boldItalic r:id="rId42"/>
    </p:embeddedFont>
    <p:embeddedFont>
      <p:font typeface="Fira Sans Condensed Light" panose="020B0604020202020204" charset="0"/>
      <p:regular r:id="rId43"/>
      <p:bold r:id="rId44"/>
      <p:italic r:id="rId45"/>
      <p:boldItalic r:id="rId46"/>
    </p:embeddedFont>
    <p:embeddedFont>
      <p:font typeface="Rajdhani"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CE ASHER CHEW#" initials="#AC" lastIdx="1" clrIdx="0">
    <p:extLst>
      <p:ext uri="{19B8F6BF-5375-455C-9EA6-DF929625EA0E}">
        <p15:presenceInfo xmlns:p15="http://schemas.microsoft.com/office/powerpoint/2012/main" userId="S::ICEA0001@e.ntu.edu.sg::83a627d9-9cb3-4eee-a222-050b4c406f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F2DDC2-43B5-469C-A14E-C8376A968755}">
  <a:tblStyle styleId="{B9F2DDC2-43B5-469C-A14E-C8376A9687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4" autoAdjust="0"/>
    <p:restoredTop sz="76733" autoAdjust="0"/>
  </p:normalViewPr>
  <p:slideViewPr>
    <p:cSldViewPr snapToGrid="0">
      <p:cViewPr varScale="1">
        <p:scale>
          <a:sx n="115" d="100"/>
          <a:sy n="115" d="100"/>
        </p:scale>
        <p:origin x="134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¾ are non frauds and ¼ are frauds</a:t>
            </a:r>
            <a:endParaRPr lang="en-SG" dirty="0"/>
          </a:p>
        </p:txBody>
      </p:sp>
    </p:spTree>
    <p:extLst>
      <p:ext uri="{BB962C8B-B14F-4D97-AF65-F5344CB8AC3E}">
        <p14:creationId xmlns:p14="http://schemas.microsoft.com/office/powerpoint/2010/main" val="2575538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were 247 frauds and 753 non-frauds. 24.7% of the data were frauds while 75.3% were non-fraudulent claims. </a:t>
            </a:r>
            <a:endParaRPr lang="en-SG" dirty="0"/>
          </a:p>
        </p:txBody>
      </p:sp>
    </p:spTree>
    <p:extLst>
      <p:ext uri="{BB962C8B-B14F-4D97-AF65-F5344CB8AC3E}">
        <p14:creationId xmlns:p14="http://schemas.microsoft.com/office/powerpoint/2010/main" val="2000262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Here, I define loss as simply money going out from the insurance company. Source of money coming in, on the other hand, are premiums. Although we know premiums and claims are not the only source of money going in or out of an insurance company, these 2 variables are used since they are the only information, we have from this data set. Typically, other source of money movement maybe investments made by the insurance company, for instance.</a:t>
            </a:r>
          </a:p>
          <a:p>
            <a:endParaRPr lang="en-SG" dirty="0"/>
          </a:p>
          <a:p>
            <a:r>
              <a:rPr lang="en-SG" dirty="0"/>
              <a:t>I created a variable that measure how much claims minus how much premiums were paid by a client to indicate losses by claim. a positive will indicate a loss while a negative will be a profit. Every time a claim is more than the total premiums paid by a client; it is a loss for the insurance company.</a:t>
            </a:r>
          </a:p>
          <a:p>
            <a:endParaRPr lang="en-SG" dirty="0"/>
          </a:p>
          <a:p>
            <a:r>
              <a:rPr lang="en-SG" dirty="0"/>
              <a:t>In 2015, the insurance company lost $8,198,060.09 through fraudulent claims. The average lost for fraud is $43,752.03, which is $10,383.35 more than average lost through legit claims</a:t>
            </a:r>
          </a:p>
        </p:txBody>
      </p:sp>
    </p:spTree>
    <p:extLst>
      <p:ext uri="{BB962C8B-B14F-4D97-AF65-F5344CB8AC3E}">
        <p14:creationId xmlns:p14="http://schemas.microsoft.com/office/powerpoint/2010/main" val="1578019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889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73825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Can sort of see that frauds differ on different levels of claims and severity </a:t>
            </a:r>
            <a:endParaRPr lang="en-SG" dirty="0"/>
          </a:p>
        </p:txBody>
      </p:sp>
    </p:spTree>
    <p:extLst>
      <p:ext uri="{BB962C8B-B14F-4D97-AF65-F5344CB8AC3E}">
        <p14:creationId xmlns:p14="http://schemas.microsoft.com/office/powerpoint/2010/main" val="712653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3761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113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our dataset is imbalance, accuracy is not a good measure of success. A high accuracy can be achieved by a poor model that only selects the majority class, hence, not detecting and measuring the accuracy of classifying the class of interest. In fact, predicting only the majority class will give an accuracy of 75%, specificity of 100% but a sensitivity of 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identifying as many frauds as possible is the goal, the F1 score of 0.397 was used as a baseline. However, investigations into frauds can be time consuming and expensive and may even affect customer experience. Thus, ROC AUC score will also be used to measure how well we distinguish between Fraud and legit claims. The baseline ROC AUC score is 0.50. I am to have a ROC AUC of at least 0.70.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1374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Before ensemble, correlations of the predictions were ran. XGB, Random forest and AdaBoost have high correlation, perhaps as they all are CARTs (classification and regression tress). Other than that, models seem to capture different aspects of the feature space, as shown by the small to average correlation (Pearson’s heuristics) of their predictions.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Logistic regression with SMOTE (F1: 0.41)</a:t>
            </a:r>
          </a:p>
          <a:p>
            <a:r>
              <a:rPr lang="en-US" sz="1100" b="0" i="0" u="none" strike="noStrike" cap="none" dirty="0">
                <a:solidFill>
                  <a:srgbClr val="000000"/>
                </a:solidFill>
                <a:effectLst/>
                <a:latin typeface="Arial"/>
                <a:ea typeface="Arial"/>
                <a:cs typeface="Arial"/>
                <a:sym typeface="Arial"/>
              </a:rPr>
              <a:t>KNN with bootstrapping (F1: 0.42)</a:t>
            </a:r>
          </a:p>
          <a:p>
            <a:r>
              <a:rPr lang="en-US" sz="1100" b="0" i="0" u="none" strike="noStrike" cap="none" dirty="0">
                <a:solidFill>
                  <a:srgbClr val="000000"/>
                </a:solidFill>
                <a:effectLst/>
                <a:latin typeface="Arial"/>
                <a:ea typeface="Arial"/>
                <a:cs typeface="Arial"/>
                <a:sym typeface="Arial"/>
              </a:rPr>
              <a:t>Weighted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(F1: 0.72)</a:t>
            </a:r>
          </a:p>
          <a:p>
            <a:endParaRPr lang="en-US" sz="1100" b="0" i="0" u="none" strike="noStrike" cap="none" dirty="0">
              <a:solidFill>
                <a:srgbClr val="000000"/>
              </a:solidFill>
              <a:effectLst/>
              <a:latin typeface="Arial"/>
              <a:cs typeface="Arial"/>
              <a:sym typeface="Arial"/>
            </a:endParaRPr>
          </a:p>
          <a:p>
            <a:endParaRPr lang="en-SG" dirty="0"/>
          </a:p>
        </p:txBody>
      </p:sp>
    </p:spTree>
    <p:extLst>
      <p:ext uri="{BB962C8B-B14F-4D97-AF65-F5344CB8AC3E}">
        <p14:creationId xmlns:p14="http://schemas.microsoft.com/office/powerpoint/2010/main" val="300645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lgn="l">
              <a:buNone/>
            </a:pPr>
            <a:endParaRPr lang="en-US" sz="1100" b="0" i="0" u="none" strike="noStrike" cap="none" dirty="0">
              <a:solidFill>
                <a:srgbClr val="000000"/>
              </a:solidFill>
              <a:latin typeface="Arial"/>
              <a:ea typeface="Arial"/>
              <a:cs typeface="Arial"/>
              <a:sym typeface="Arial"/>
            </a:endParaRPr>
          </a:p>
          <a:p>
            <a:pPr marL="438150" indent="-285750" algn="l"/>
            <a:r>
              <a:rPr lang="en-US" sz="1600" b="0" i="0" u="none" strike="noStrike" cap="none" dirty="0">
                <a:solidFill>
                  <a:srgbClr val="000000"/>
                </a:solidFill>
                <a:latin typeface="Arial"/>
                <a:ea typeface="Arial"/>
                <a:cs typeface="Arial"/>
                <a:sym typeface="Arial"/>
              </a:rPr>
              <a:t>Cut loss = more revenue</a:t>
            </a:r>
          </a:p>
          <a:p>
            <a:pPr marL="438150" indent="-285750" algn="l"/>
            <a:r>
              <a:rPr lang="en-US" sz="1600" b="0" i="0" u="none" strike="noStrike" cap="none" dirty="0">
                <a:solidFill>
                  <a:srgbClr val="000000"/>
                </a:solidFill>
                <a:latin typeface="Arial"/>
                <a:ea typeface="Arial"/>
                <a:cs typeface="Arial"/>
                <a:sym typeface="Arial"/>
              </a:rPr>
              <a:t>Accuracy = no wasted resources on investigating false alarms</a:t>
            </a:r>
          </a:p>
          <a:p>
            <a:pPr marL="438150" indent="-285750" algn="l"/>
            <a:r>
              <a:rPr lang="en-US" sz="1600" b="0" i="0" u="none" strike="noStrike" cap="none" dirty="0">
                <a:solidFill>
                  <a:srgbClr val="000000"/>
                </a:solidFill>
                <a:latin typeface="Arial"/>
                <a:ea typeface="Arial"/>
                <a:cs typeface="Arial"/>
                <a:sym typeface="Arial"/>
              </a:rPr>
              <a:t>Without compromising customer experience</a:t>
            </a:r>
          </a:p>
          <a:p>
            <a:pPr marL="438150" indent="-285750" algn="l"/>
            <a:r>
              <a:rPr lang="en-US" sz="1600" b="0" i="0" u="none" strike="noStrike" cap="none" dirty="0">
                <a:solidFill>
                  <a:srgbClr val="000000"/>
                </a:solidFill>
                <a:latin typeface="Arial"/>
                <a:ea typeface="Arial"/>
                <a:cs typeface="Arial"/>
                <a:sym typeface="Arial"/>
              </a:rPr>
              <a:t>Fair to honest customers</a:t>
            </a:r>
          </a:p>
          <a:p>
            <a:pPr marL="438150" indent="-285750" algn="l"/>
            <a:r>
              <a:rPr lang="en-US" sz="1600" b="0" i="0" u="none" strike="noStrike" cap="none" dirty="0">
                <a:solidFill>
                  <a:srgbClr val="000000"/>
                </a:solidFill>
                <a:latin typeface="Arial"/>
                <a:ea typeface="Arial"/>
                <a:cs typeface="Arial"/>
                <a:sym typeface="Arial"/>
              </a:rPr>
              <a:t>Potentially offer more competitive pricing</a:t>
            </a:r>
          </a:p>
          <a:p>
            <a:pPr marL="438150" indent="-285750" algn="l"/>
            <a:r>
              <a:rPr lang="en-US" sz="1600" b="0" i="0" u="none" strike="noStrike" cap="none" dirty="0">
                <a:solidFill>
                  <a:srgbClr val="000000"/>
                </a:solidFill>
                <a:latin typeface="Arial"/>
                <a:ea typeface="Arial"/>
                <a:cs typeface="Arial"/>
                <a:sym typeface="Arial"/>
              </a:rPr>
              <a:t>Imbalance classes are everywhere. </a:t>
            </a:r>
          </a:p>
          <a:p>
            <a:pPr marL="895350" lvl="1" indent="-285750" algn="l"/>
            <a:r>
              <a:rPr lang="en-US" sz="1600" b="0" i="0" u="none" strike="noStrike" cap="none" dirty="0">
                <a:solidFill>
                  <a:srgbClr val="000000"/>
                </a:solidFill>
                <a:latin typeface="Arial"/>
                <a:ea typeface="Arial"/>
                <a:cs typeface="Arial"/>
                <a:sym typeface="Arial"/>
              </a:rPr>
              <a:t>POI </a:t>
            </a:r>
            <a:r>
              <a:rPr lang="en-US" sz="1600" b="0" i="0" u="none" strike="noStrike" cap="none" dirty="0" err="1">
                <a:solidFill>
                  <a:srgbClr val="000000"/>
                </a:solidFill>
                <a:latin typeface="Arial"/>
                <a:ea typeface="Arial"/>
                <a:cs typeface="Arial"/>
                <a:sym typeface="Arial"/>
              </a:rPr>
              <a:t>eg.</a:t>
            </a:r>
            <a:r>
              <a:rPr lang="en-US" sz="1600" b="0" i="0" u="none" strike="noStrike" cap="none" dirty="0">
                <a:solidFill>
                  <a:srgbClr val="000000"/>
                </a:solidFill>
                <a:latin typeface="Arial"/>
                <a:ea typeface="Arial"/>
                <a:cs typeface="Arial"/>
                <a:sym typeface="Arial"/>
              </a:rPr>
              <a:t> Terrorist, faulty product, rogue traders, teens at risk, counter productive work behaviors, high potential employees</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Logistic regression with SMOTE (F1: 0.41)</a:t>
            </a:r>
          </a:p>
          <a:p>
            <a:r>
              <a:rPr lang="en-US" sz="1100" b="0" i="0" u="none" strike="noStrike" cap="none" dirty="0">
                <a:solidFill>
                  <a:srgbClr val="000000"/>
                </a:solidFill>
                <a:effectLst/>
                <a:latin typeface="Arial"/>
                <a:ea typeface="Arial"/>
                <a:cs typeface="Arial"/>
                <a:sym typeface="Arial"/>
              </a:rPr>
              <a:t>KNN with bootstrapping (F1: 0.42)</a:t>
            </a:r>
          </a:p>
          <a:p>
            <a:r>
              <a:rPr lang="en-US" sz="1100" b="0" i="0" u="none" strike="noStrike" cap="none" dirty="0">
                <a:solidFill>
                  <a:srgbClr val="000000"/>
                </a:solidFill>
                <a:effectLst/>
                <a:latin typeface="Arial"/>
                <a:ea typeface="Arial"/>
                <a:cs typeface="Arial"/>
                <a:sym typeface="Arial"/>
              </a:rPr>
              <a:t>Weighted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(F1: 0.72)</a:t>
            </a:r>
          </a:p>
          <a:p>
            <a:endParaRPr lang="en-SG" dirty="0"/>
          </a:p>
        </p:txBody>
      </p:sp>
    </p:spTree>
    <p:extLst>
      <p:ext uri="{BB962C8B-B14F-4D97-AF65-F5344CB8AC3E}">
        <p14:creationId xmlns:p14="http://schemas.microsoft.com/office/powerpoint/2010/main" val="2437314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so in max voting all models have same weightage.... but in reality some models may actually perform better or are better suited for that data.... so a way to do it is to manually weight the model... but that introduces bias...</a:t>
            </a:r>
          </a:p>
          <a:p>
            <a:r>
              <a:rPr lang="en-US" sz="1100" b="0" i="0" u="none" strike="noStrike" cap="none" dirty="0">
                <a:solidFill>
                  <a:srgbClr val="000000"/>
                </a:solidFill>
                <a:effectLst/>
                <a:latin typeface="Arial"/>
                <a:ea typeface="Arial"/>
                <a:cs typeface="Arial"/>
                <a:sym typeface="Arial"/>
              </a:rPr>
              <a:t>a more accurate way is to use stack/blend....so the first stage seems like max vote but u use a meta model to weight them instead of weighting them </a:t>
            </a:r>
            <a:r>
              <a:rPr lang="en-US" sz="1100" b="0" i="0" u="none" strike="noStrike" cap="none" dirty="0" err="1">
                <a:solidFill>
                  <a:srgbClr val="000000"/>
                </a:solidFill>
                <a:effectLst/>
                <a:latin typeface="Arial"/>
                <a:ea typeface="Arial"/>
                <a:cs typeface="Arial"/>
                <a:sym typeface="Arial"/>
              </a:rPr>
              <a:t>urself</a:t>
            </a:r>
            <a:r>
              <a:rPr lang="en-US" sz="1100" b="0" i="0" u="none" strike="noStrike" cap="none" dirty="0">
                <a:solidFill>
                  <a:srgbClr val="000000"/>
                </a:solidFill>
                <a:effectLst/>
                <a:latin typeface="Arial"/>
                <a:ea typeface="Arial"/>
                <a:cs typeface="Arial"/>
                <a:sym typeface="Arial"/>
              </a:rPr>
              <a:t>. it weights through the meta model by minimizing the loss function of the metamodel which comes out with weights which is why linear models are preferred but other models may be used as meta too</a:t>
            </a:r>
          </a:p>
          <a:p>
            <a:endParaRPr lang="en-SG" dirty="0"/>
          </a:p>
        </p:txBody>
      </p:sp>
    </p:spTree>
    <p:extLst>
      <p:ext uri="{BB962C8B-B14F-4D97-AF65-F5344CB8AC3E}">
        <p14:creationId xmlns:p14="http://schemas.microsoft.com/office/powerpoint/2010/main" val="4141227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Put heading</a:t>
            </a:r>
            <a:endParaRPr dirty="0"/>
          </a:p>
        </p:txBody>
      </p:sp>
    </p:spTree>
    <p:extLst>
      <p:ext uri="{BB962C8B-B14F-4D97-AF65-F5344CB8AC3E}">
        <p14:creationId xmlns:p14="http://schemas.microsoft.com/office/powerpoint/2010/main" val="1528612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model had a training accuracy score of 0.967 and a test accuracy of 0.844. The high accuracy score hint of a low bias (it is only a hint as accuracy is not a good measure of bias in imbalance class problems). An accuracy score difference of 0.123 between train and test is relatively small. Thus, this model can be said to have low variance and is generalizable on unseen data.</a:t>
            </a:r>
            <a:endParaRPr lang="en-SG" dirty="0"/>
          </a:p>
        </p:txBody>
      </p:sp>
    </p:spTree>
    <p:extLst>
      <p:ext uri="{BB962C8B-B14F-4D97-AF65-F5344CB8AC3E}">
        <p14:creationId xmlns:p14="http://schemas.microsoft.com/office/powerpoint/2010/main" val="420316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Although our model performed better in predicting non-fraud cases, the model has performed very well on fraud cases as well. We have a higher false alarm than frauds escaping the detection. It is better in our case to identify more frauds than to let fraud cases escape detection.</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Thus, this model has succeeded in its purpose to detect fraud claims. Unlike the baseline model that sacrifices too much resources into investigations and hinder customer experience, we are also able to balance this out in this model. We can detect more fraud and we are able to balance this with correct prediction of non-fraud cases.</a:t>
            </a:r>
            <a:endParaRPr lang="en-SG" dirty="0"/>
          </a:p>
        </p:txBody>
      </p:sp>
    </p:spTree>
    <p:extLst>
      <p:ext uri="{BB962C8B-B14F-4D97-AF65-F5344CB8AC3E}">
        <p14:creationId xmlns:p14="http://schemas.microsoft.com/office/powerpoint/2010/main" val="94129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rgbClr val="000000"/>
                </a:solidFill>
                <a:effectLst/>
                <a:latin typeface="Arial"/>
                <a:ea typeface="Arial"/>
                <a:cs typeface="Arial"/>
                <a:sym typeface="Arial"/>
              </a:rPr>
              <a:t>Weight:</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number of times a feature is used to split the data across all trees. The final measure, implemented exclusively in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is counting the number of samples affected by the splits based on a feature.</a:t>
            </a:r>
          </a:p>
          <a:p>
            <a:r>
              <a:rPr lang="en-US" sz="1100" b="0" i="0" u="none" strike="noStrike" cap="none" dirty="0">
                <a:solidFill>
                  <a:srgbClr val="000000"/>
                </a:solidFill>
                <a:effectLst/>
                <a:latin typeface="Arial"/>
                <a:ea typeface="Arial"/>
                <a:cs typeface="Arial"/>
                <a:sym typeface="Arial"/>
              </a:rPr>
              <a:t>The figure below summarizes the top 20 ranked by feature importance, based on weight. Drivers with hobbies such as chess, cross-fit seemed to be more prone to frauds. Incident severity and property claim are amongst the highest as well. Interaction terms such as premium and total claim amount, vehicle claim amount and incident severity were also top features by weight.</a:t>
            </a:r>
          </a:p>
          <a:p>
            <a:endParaRPr lang="en-SG" dirty="0"/>
          </a:p>
          <a:p>
            <a:endParaRPr lang="en-SG" dirty="0"/>
          </a:p>
          <a:p>
            <a:r>
              <a:rPr lang="en-SG" dirty="0" err="1"/>
              <a:t>Color</a:t>
            </a:r>
            <a:r>
              <a:rPr lang="en-SG" dirty="0"/>
              <a:t> box for more visual</a:t>
            </a:r>
          </a:p>
        </p:txBody>
      </p:sp>
    </p:spTree>
    <p:extLst>
      <p:ext uri="{BB962C8B-B14F-4D97-AF65-F5344CB8AC3E}">
        <p14:creationId xmlns:p14="http://schemas.microsoft.com/office/powerpoint/2010/main" val="1603784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5134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8793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087793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lgn="l">
              <a:buNone/>
            </a:pPr>
            <a:r>
              <a:rPr lang="en-US" sz="1100" b="0" i="0" u="none" strike="noStrike" cap="none" dirty="0">
                <a:solidFill>
                  <a:srgbClr val="000000"/>
                </a:solidFill>
                <a:latin typeface="Arial"/>
                <a:ea typeface="Arial"/>
                <a:cs typeface="Arial"/>
                <a:sym typeface="Arial"/>
              </a:rPr>
              <a:t>F1 score &gt; 0.397, ROC AUC score &gt; 0.7</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9985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lgn="l">
              <a:buNone/>
            </a:pPr>
            <a:endParaRPr lang="en-US" sz="1100" b="0" i="0" u="none" strike="noStrike" cap="none" dirty="0">
              <a:solidFill>
                <a:srgbClr val="000000"/>
              </a:solidFill>
              <a:latin typeface="Arial"/>
              <a:ea typeface="Arial"/>
              <a:cs typeface="Arial"/>
              <a:sym typeface="Arial"/>
            </a:endParaRPr>
          </a:p>
          <a:p>
            <a:pPr marL="0" lvl="0" indent="0" algn="l" rtl="0">
              <a:spcBef>
                <a:spcPts val="0"/>
              </a:spcBef>
              <a:spcAft>
                <a:spcPts val="0"/>
              </a:spcAft>
              <a:buNone/>
            </a:pPr>
            <a:r>
              <a:rPr lang="en-US" dirty="0"/>
              <a:t>The model should be able to classify if a claim is a fraud or not on a data set that it has not seen, accurately. This is measured by the F1 score and compared against a baseline naive prediction of F1: 0.397. The area under curve of the ROC (ROC AUC) will also be taken into consideration in model selection as a secondary criterion as it is important to distinguish between fraud and legit claims. This is because investigations into frauds can be time consuming and expensive and may even negatively affect customer experience. As a compulsory criterion, the ROC AUC must be above 0.50. On top of that, I aim to have a ROC AUC of at least 0.70.</a:t>
            </a:r>
            <a:endParaRPr dirty="0"/>
          </a:p>
        </p:txBody>
      </p:sp>
    </p:spTree>
    <p:extLst>
      <p:ext uri="{BB962C8B-B14F-4D97-AF65-F5344CB8AC3E}">
        <p14:creationId xmlns:p14="http://schemas.microsoft.com/office/powerpoint/2010/main" val="36738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50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895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a:solidFill>
                  <a:srgbClr val="F3F3F3"/>
                </a:solidFill>
                <a:uFill>
                  <a:noFill/>
                </a:uFill>
                <a:latin typeface="Fira Sans Condensed"/>
                <a:ea typeface="Fira Sans Condensed"/>
                <a:cs typeface="Fira Sans Condensed"/>
                <a:sym typeface="Fira Sans Condensed"/>
                <a:hlinkClick r:id="rId3"/>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lang="en" sz="900" b="1">
                <a:solidFill>
                  <a:srgbClr val="F3F3F3"/>
                </a:solidFill>
                <a:uFill>
                  <a:noFill/>
                </a:uFill>
                <a:latin typeface="Fira Sans Condensed"/>
                <a:ea typeface="Fira Sans Condensed"/>
                <a:cs typeface="Fira Sans Condensed"/>
                <a:sym typeface="Fira Sans Condensed"/>
                <a:hlinkClick r:id="rId4"/>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lang="en" sz="900" b="1">
                <a:solidFill>
                  <a:srgbClr val="F3F3F3"/>
                </a:solidFill>
                <a:uFill>
                  <a:noFill/>
                </a:uFill>
                <a:latin typeface="Fira Sans Condensed"/>
                <a:ea typeface="Fira Sans Condensed"/>
                <a:cs typeface="Fira Sans Condensed"/>
                <a:sym typeface="Fira Sans Condensed"/>
                <a:hlinkClick r:id="rId5"/>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9"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kaggle.com/roshansharma/insurance-clai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668241" y="988482"/>
            <a:ext cx="4404000" cy="2590500"/>
          </a:xfrm>
          <a:prstGeom prst="rect">
            <a:avLst/>
          </a:prstGeom>
        </p:spPr>
        <p:txBody>
          <a:bodyPr spcFirstLastPara="1" wrap="square" lIns="91425" tIns="91425" rIns="91425" bIns="91425" anchor="b" anchorCtr="0">
            <a:noAutofit/>
          </a:bodyPr>
          <a:lstStyle/>
          <a:p>
            <a:pPr marL="0" lvl="0" indent="0" algn="l" rtl="0">
              <a:lnSpc>
                <a:spcPts val="3000"/>
              </a:lnSpc>
              <a:spcBef>
                <a:spcPts val="0"/>
              </a:spcBef>
              <a:spcAft>
                <a:spcPts val="0"/>
              </a:spcAft>
              <a:buNone/>
            </a:pPr>
            <a:r>
              <a:rPr lang="en-US" dirty="0">
                <a:latin typeface="Rajdhani"/>
                <a:ea typeface="Rajdhani"/>
                <a:cs typeface="Rajdhani"/>
                <a:sym typeface="Rajdhani"/>
              </a:rPr>
              <a:t>For Real?</a:t>
            </a:r>
            <a:br>
              <a:rPr lang="en-US" dirty="0">
                <a:latin typeface="Rajdhani"/>
                <a:ea typeface="Rajdhani"/>
                <a:cs typeface="Rajdhani"/>
                <a:sym typeface="Rajdhani"/>
              </a:rPr>
            </a:br>
            <a:r>
              <a:rPr lang="en-US" sz="2800" dirty="0">
                <a:latin typeface="Rajdhani"/>
                <a:ea typeface="Rajdhani"/>
                <a:cs typeface="Rajdhani"/>
                <a:sym typeface="Rajdhani"/>
              </a:rPr>
              <a:t>Auto Insurance Fraud Detection</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691883" y="3432333"/>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Fira Sans Condensed Light"/>
                <a:ea typeface="Fira Sans Condensed Light"/>
                <a:cs typeface="Fira Sans Condensed Light"/>
                <a:sym typeface="Fira Sans Condensed Light"/>
              </a:rPr>
              <a:t>Ice Asher Chew</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169875" y="411985"/>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A97785D9-2B94-4CF8-9AA8-AAA2839EA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671" y="1273216"/>
            <a:ext cx="4978656" cy="3384724"/>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6" name="Google Shape;174;p30">
            <a:extLst>
              <a:ext uri="{FF2B5EF4-FFF2-40B4-BE49-F238E27FC236}">
                <a16:creationId xmlns:a16="http://schemas.microsoft.com/office/drawing/2014/main" id="{59BDCE2C-A231-48A8-9CE3-EDAEC6620BEF}"/>
              </a:ext>
            </a:extLst>
          </p:cNvPr>
          <p:cNvSpPr txBox="1">
            <a:spLocks/>
          </p:cNvSpPr>
          <p:nvPr/>
        </p:nvSpPr>
        <p:spPr>
          <a:xfrm>
            <a:off x="811209" y="265795"/>
            <a:ext cx="7521581" cy="10074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a:solidFill>
                  <a:schemeClr val="tx2"/>
                </a:solidFill>
                <a:latin typeface="Rajdhani" panose="020B0604020202020204" charset="0"/>
                <a:cs typeface="Rajdhani" panose="020B0604020202020204" charset="0"/>
              </a:rPr>
              <a:t>Fraud vs non-fraud claims</a:t>
            </a:r>
          </a:p>
        </p:txBody>
      </p:sp>
      <p:sp>
        <p:nvSpPr>
          <p:cNvPr id="7" name="TextBox 6">
            <a:extLst>
              <a:ext uri="{FF2B5EF4-FFF2-40B4-BE49-F238E27FC236}">
                <a16:creationId xmlns:a16="http://schemas.microsoft.com/office/drawing/2014/main" id="{1CE1504E-1D95-4577-87E8-7C8C360D8499}"/>
              </a:ext>
            </a:extLst>
          </p:cNvPr>
          <p:cNvSpPr txBox="1"/>
          <p:nvPr/>
        </p:nvSpPr>
        <p:spPr>
          <a:xfrm>
            <a:off x="3287209" y="3453406"/>
            <a:ext cx="1076445" cy="523220"/>
          </a:xfrm>
          <a:prstGeom prst="rect">
            <a:avLst/>
          </a:prstGeom>
          <a:noFill/>
        </p:spPr>
        <p:txBody>
          <a:bodyPr wrap="square" rtlCol="0">
            <a:spAutoFit/>
          </a:bodyPr>
          <a:lstStyle/>
          <a:p>
            <a:pPr algn="ctr">
              <a:buClr>
                <a:schemeClr val="tx2"/>
              </a:buClr>
            </a:pPr>
            <a:r>
              <a:rPr lang="en-US" dirty="0">
                <a:solidFill>
                  <a:schemeClr val="tx2"/>
                </a:solidFill>
              </a:rPr>
              <a:t>247 frauds</a:t>
            </a:r>
          </a:p>
          <a:p>
            <a:pPr algn="ctr">
              <a:buClr>
                <a:schemeClr val="tx2"/>
              </a:buClr>
            </a:pPr>
            <a:r>
              <a:rPr lang="en-US" dirty="0">
                <a:solidFill>
                  <a:schemeClr val="tx2"/>
                </a:solidFill>
              </a:rPr>
              <a:t>24.7%</a:t>
            </a:r>
          </a:p>
        </p:txBody>
      </p:sp>
      <p:sp>
        <p:nvSpPr>
          <p:cNvPr id="8" name="TextBox 7">
            <a:extLst>
              <a:ext uri="{FF2B5EF4-FFF2-40B4-BE49-F238E27FC236}">
                <a16:creationId xmlns:a16="http://schemas.microsoft.com/office/drawing/2014/main" id="{4E0C2A7B-CDCF-4012-A10F-D647ABBF637E}"/>
              </a:ext>
            </a:extLst>
          </p:cNvPr>
          <p:cNvSpPr txBox="1"/>
          <p:nvPr/>
        </p:nvSpPr>
        <p:spPr>
          <a:xfrm>
            <a:off x="5233685" y="2571750"/>
            <a:ext cx="1387034" cy="523220"/>
          </a:xfrm>
          <a:prstGeom prst="rect">
            <a:avLst/>
          </a:prstGeom>
          <a:noFill/>
        </p:spPr>
        <p:txBody>
          <a:bodyPr wrap="square" rtlCol="0">
            <a:spAutoFit/>
          </a:bodyPr>
          <a:lstStyle/>
          <a:p>
            <a:pPr algn="ctr">
              <a:buClr>
                <a:schemeClr val="tx2"/>
              </a:buClr>
            </a:pPr>
            <a:r>
              <a:rPr lang="en-US" dirty="0">
                <a:solidFill>
                  <a:schemeClr val="tx2"/>
                </a:solidFill>
              </a:rPr>
              <a:t>753 non-frauds</a:t>
            </a:r>
          </a:p>
          <a:p>
            <a:pPr algn="ctr">
              <a:buClr>
                <a:schemeClr val="tx2"/>
              </a:buClr>
            </a:pPr>
            <a:r>
              <a:rPr lang="en-US" dirty="0">
                <a:solidFill>
                  <a:schemeClr val="tx2"/>
                </a:solidFill>
              </a:rPr>
              <a:t>75.3%</a:t>
            </a:r>
          </a:p>
        </p:txBody>
      </p:sp>
    </p:spTree>
    <p:extLst>
      <p:ext uri="{BB962C8B-B14F-4D97-AF65-F5344CB8AC3E}">
        <p14:creationId xmlns:p14="http://schemas.microsoft.com/office/powerpoint/2010/main" val="85866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356AA6-D718-4E11-940C-26945D4CB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67" y="152641"/>
            <a:ext cx="8665465" cy="483821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6514406B-B949-48E1-9B30-9742A552E7EA}"/>
              </a:ext>
            </a:extLst>
          </p:cNvPr>
          <p:cNvSpPr/>
          <p:nvPr/>
        </p:nvSpPr>
        <p:spPr>
          <a:xfrm>
            <a:off x="598516" y="3034145"/>
            <a:ext cx="448887" cy="1080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 name="Arrow: Right 3">
            <a:extLst>
              <a:ext uri="{FF2B5EF4-FFF2-40B4-BE49-F238E27FC236}">
                <a16:creationId xmlns:a16="http://schemas.microsoft.com/office/drawing/2014/main" id="{DB632D3C-2B6B-494D-B045-52B32AFDE314}"/>
              </a:ext>
            </a:extLst>
          </p:cNvPr>
          <p:cNvSpPr/>
          <p:nvPr/>
        </p:nvSpPr>
        <p:spPr>
          <a:xfrm>
            <a:off x="482137" y="4088702"/>
            <a:ext cx="448887" cy="1080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46408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EF53C6F-DF51-4FBE-BC27-D8073C12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24" y="468974"/>
            <a:ext cx="4022003" cy="4022003"/>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4" name="Google Shape;700;p36">
            <a:extLst>
              <a:ext uri="{FF2B5EF4-FFF2-40B4-BE49-F238E27FC236}">
                <a16:creationId xmlns:a16="http://schemas.microsoft.com/office/drawing/2014/main" id="{822B6F8C-7F66-4F63-9ADF-05D4CF11100E}"/>
              </a:ext>
            </a:extLst>
          </p:cNvPr>
          <p:cNvSpPr txBox="1">
            <a:spLocks/>
          </p:cNvSpPr>
          <p:nvPr/>
        </p:nvSpPr>
        <p:spPr>
          <a:xfrm>
            <a:off x="4829760" y="1352070"/>
            <a:ext cx="4198493" cy="243935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n-SG" sz="1600" dirty="0">
              <a:latin typeface="+mn-lt"/>
            </a:endParaRPr>
          </a:p>
          <a:p>
            <a:pPr marL="152400" indent="0">
              <a:buNone/>
            </a:pPr>
            <a:r>
              <a:rPr lang="en-SG" sz="1600" dirty="0">
                <a:latin typeface="+mn-lt"/>
              </a:rPr>
              <a:t>In 2015, the insurance company lost $8,198,060.09 through fraudulent claims. </a:t>
            </a:r>
          </a:p>
          <a:p>
            <a:pPr marL="152400" indent="0">
              <a:buNone/>
            </a:pPr>
            <a:endParaRPr lang="en-SG" sz="1600" dirty="0">
              <a:latin typeface="+mn-lt"/>
            </a:endParaRPr>
          </a:p>
          <a:p>
            <a:pPr marL="152400" indent="0">
              <a:buNone/>
            </a:pPr>
            <a:r>
              <a:rPr lang="en-SG" sz="1600" dirty="0">
                <a:latin typeface="+mn-lt"/>
              </a:rPr>
              <a:t>The average lost for fraud is $43,752.03 which is $10,383.35 more than average lost through legit claims</a:t>
            </a:r>
          </a:p>
          <a:p>
            <a:pPr marL="0" indent="0" algn="ctr">
              <a:lnSpc>
                <a:spcPct val="100000"/>
              </a:lnSpc>
              <a:buFont typeface="Fira Sans Condensed Light"/>
              <a:buNone/>
            </a:pPr>
            <a:endParaRPr lang="en-SG" sz="1400" dirty="0">
              <a:latin typeface="+mj-lt"/>
            </a:endParaRPr>
          </a:p>
        </p:txBody>
      </p:sp>
    </p:spTree>
    <p:extLst>
      <p:ext uri="{BB962C8B-B14F-4D97-AF65-F5344CB8AC3E}">
        <p14:creationId xmlns:p14="http://schemas.microsoft.com/office/powerpoint/2010/main" val="160668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3">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Pre-processing</a:t>
            </a:r>
            <a:endParaRPr sz="4800" dirty="0"/>
          </a:p>
        </p:txBody>
      </p:sp>
    </p:spTree>
    <p:extLst>
      <p:ext uri="{BB962C8B-B14F-4D97-AF65-F5344CB8AC3E}">
        <p14:creationId xmlns:p14="http://schemas.microsoft.com/office/powerpoint/2010/main" val="906841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474562" y="246221"/>
            <a:ext cx="514558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Pre-processing</a:t>
            </a:r>
            <a:endParaRPr dirty="0"/>
          </a:p>
        </p:txBody>
      </p:sp>
      <p:sp>
        <p:nvSpPr>
          <p:cNvPr id="136" name="Google Shape;136;p27"/>
          <p:cNvSpPr txBox="1">
            <a:spLocks noGrp="1"/>
          </p:cNvSpPr>
          <p:nvPr>
            <p:ph type="subTitle" idx="1"/>
          </p:nvPr>
        </p:nvSpPr>
        <p:spPr>
          <a:xfrm>
            <a:off x="1327208" y="1835638"/>
            <a:ext cx="6489583" cy="3400459"/>
          </a:xfrm>
          <a:prstGeom prst="rect">
            <a:avLst/>
          </a:prstGeom>
        </p:spPr>
        <p:txBody>
          <a:bodyPr spcFirstLastPara="1" wrap="square" lIns="91425" tIns="91425" rIns="91425" bIns="91425" anchor="t" anchorCtr="0">
            <a:noAutofit/>
          </a:bodyPr>
          <a:lstStyle/>
          <a:p>
            <a:pPr lvl="1" algn="l">
              <a:lnSpc>
                <a:spcPct val="150000"/>
              </a:lnSpc>
              <a:buSzPct val="175000"/>
              <a:buFont typeface="Arial" panose="020B0604020202020204" pitchFamily="34" charset="0"/>
              <a:buChar char="•"/>
            </a:pPr>
            <a:r>
              <a:rPr lang="en-US" sz="1600" dirty="0">
                <a:latin typeface="+mj-lt"/>
              </a:rPr>
              <a:t>Interaction terms </a:t>
            </a:r>
          </a:p>
          <a:p>
            <a:pPr marL="1409700" lvl="2" indent="-342900" algn="l">
              <a:buSzPct val="80000"/>
              <a:buFont typeface="+mj-lt"/>
              <a:buAutoNum type="arabicPeriod"/>
            </a:pPr>
            <a:r>
              <a:rPr lang="en-US" sz="1600" dirty="0">
                <a:latin typeface="+mj-lt"/>
              </a:rPr>
              <a:t>property claim amount and incident severity, </a:t>
            </a:r>
          </a:p>
          <a:p>
            <a:pPr marL="1409700" lvl="2" indent="-342900" algn="l">
              <a:buSzPct val="80000"/>
              <a:buFont typeface="+mj-lt"/>
              <a:buAutoNum type="arabicPeriod"/>
            </a:pPr>
            <a:r>
              <a:rPr lang="en-US" sz="1600" dirty="0">
                <a:latin typeface="+mj-lt"/>
              </a:rPr>
              <a:t>vehicle claim amount and incident severity,</a:t>
            </a:r>
          </a:p>
          <a:p>
            <a:pPr marL="1409700" lvl="2" indent="-342900" algn="l">
              <a:buSzPct val="80000"/>
              <a:buFont typeface="+mj-lt"/>
              <a:buAutoNum type="arabicPeriod"/>
            </a:pPr>
            <a:r>
              <a:rPr lang="en-US" sz="1600" dirty="0">
                <a:latin typeface="+mj-lt"/>
              </a:rPr>
              <a:t>injury claim amount and incident severity, </a:t>
            </a:r>
          </a:p>
          <a:p>
            <a:pPr marL="1409700" lvl="2" indent="-342900" algn="l">
              <a:buSzPct val="80000"/>
              <a:buFont typeface="+mj-lt"/>
              <a:buAutoNum type="arabicPeriod"/>
            </a:pPr>
            <a:r>
              <a:rPr lang="en-US" sz="1600" dirty="0">
                <a:latin typeface="+mj-lt"/>
              </a:rPr>
              <a:t>total claim amount and incident severity, </a:t>
            </a:r>
          </a:p>
          <a:p>
            <a:pPr marL="1409700" lvl="2" indent="-342900" algn="l">
              <a:buSzPct val="80000"/>
              <a:buFont typeface="+mj-lt"/>
              <a:buAutoNum type="arabicPeriod"/>
            </a:pPr>
            <a:r>
              <a:rPr lang="en-US" sz="1600" dirty="0">
                <a:latin typeface="+mj-lt"/>
              </a:rPr>
              <a:t>policy annual premium and total claim amount, </a:t>
            </a:r>
          </a:p>
          <a:p>
            <a:pPr marL="1409700" lvl="2" indent="-342900" algn="l">
              <a:buSzPct val="80000"/>
              <a:buFont typeface="+mj-lt"/>
              <a:buAutoNum type="arabicPeriod"/>
            </a:pPr>
            <a:r>
              <a:rPr lang="en-US" sz="1600" dirty="0">
                <a:latin typeface="+mj-lt"/>
              </a:rPr>
              <a:t>umbrella limit and total claim amount.</a:t>
            </a:r>
          </a:p>
        </p:txBody>
      </p:sp>
    </p:spTree>
    <p:extLst>
      <p:ext uri="{BB962C8B-B14F-4D97-AF65-F5344CB8AC3E}">
        <p14:creationId xmlns:p14="http://schemas.microsoft.com/office/powerpoint/2010/main" val="179296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CF8FDD5C-23F8-4D95-9684-09AE26E1F856}"/>
              </a:ext>
            </a:extLst>
          </p:cNvPr>
          <p:cNvSpPr>
            <a:spLocks noChangeAspect="1" noChangeArrowheads="1"/>
          </p:cNvSpPr>
          <p:nvPr/>
        </p:nvSpPr>
        <p:spPr bwMode="auto">
          <a:xfrm>
            <a:off x="4419600" y="2419350"/>
            <a:ext cx="3636380" cy="36363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5" name="Picture 4">
            <a:extLst>
              <a:ext uri="{FF2B5EF4-FFF2-40B4-BE49-F238E27FC236}">
                <a16:creationId xmlns:a16="http://schemas.microsoft.com/office/drawing/2014/main" id="{D3814AD4-1068-4501-8791-D57415BCD463}"/>
              </a:ext>
            </a:extLst>
          </p:cNvPr>
          <p:cNvPicPr>
            <a:picLocks noChangeAspect="1"/>
          </p:cNvPicPr>
          <p:nvPr/>
        </p:nvPicPr>
        <p:blipFill>
          <a:blip r:embed="rId3"/>
          <a:stretch>
            <a:fillRect/>
          </a:stretch>
        </p:blipFill>
        <p:spPr>
          <a:xfrm>
            <a:off x="1351089" y="133109"/>
            <a:ext cx="6441821" cy="4877282"/>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48497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474562" y="246221"/>
            <a:ext cx="514558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Pre-processing</a:t>
            </a:r>
            <a:endParaRPr dirty="0"/>
          </a:p>
        </p:txBody>
      </p:sp>
      <p:sp>
        <p:nvSpPr>
          <p:cNvPr id="136" name="Google Shape;136;p27"/>
          <p:cNvSpPr txBox="1">
            <a:spLocks noGrp="1"/>
          </p:cNvSpPr>
          <p:nvPr>
            <p:ph type="subTitle" idx="1"/>
          </p:nvPr>
        </p:nvSpPr>
        <p:spPr>
          <a:xfrm>
            <a:off x="1327208" y="1835638"/>
            <a:ext cx="6489583" cy="3400459"/>
          </a:xfrm>
          <a:prstGeom prst="rect">
            <a:avLst/>
          </a:prstGeom>
        </p:spPr>
        <p:txBody>
          <a:bodyPr spcFirstLastPara="1" wrap="square" lIns="91425" tIns="91425" rIns="91425" bIns="91425" anchor="t" anchorCtr="0">
            <a:noAutofit/>
          </a:bodyPr>
          <a:lstStyle/>
          <a:p>
            <a:pPr lvl="1" algn="l">
              <a:lnSpc>
                <a:spcPct val="150000"/>
              </a:lnSpc>
              <a:buSzPct val="175000"/>
              <a:buFont typeface="Arial" panose="020B0604020202020204" pitchFamily="34" charset="0"/>
              <a:buChar char="•"/>
            </a:pPr>
            <a:r>
              <a:rPr lang="en-US" sz="1600" dirty="0">
                <a:latin typeface="+mj-lt"/>
              </a:rPr>
              <a:t>Interaction terms</a:t>
            </a:r>
          </a:p>
          <a:p>
            <a:pPr lvl="1" algn="l">
              <a:lnSpc>
                <a:spcPct val="150000"/>
              </a:lnSpc>
              <a:buSzPct val="175000"/>
              <a:buFont typeface="Arial" panose="020B0604020202020204" pitchFamily="34" charset="0"/>
              <a:buChar char="•"/>
            </a:pPr>
            <a:r>
              <a:rPr lang="en-US" sz="1600" dirty="0">
                <a:latin typeface="+mj-lt"/>
              </a:rPr>
              <a:t>DV coded as 1 for fraud, 0 for non-fraud</a:t>
            </a:r>
          </a:p>
          <a:p>
            <a:pPr lvl="1" algn="l">
              <a:lnSpc>
                <a:spcPct val="150000"/>
              </a:lnSpc>
              <a:buSzPct val="175000"/>
              <a:buFont typeface="Arial" panose="020B0604020202020204" pitchFamily="34" charset="0"/>
              <a:buChar char="•"/>
            </a:pPr>
            <a:r>
              <a:rPr lang="en-US" sz="1600" dirty="0">
                <a:latin typeface="+mj-lt"/>
              </a:rPr>
              <a:t>Nominal variables were one-hot encoded</a:t>
            </a:r>
          </a:p>
          <a:p>
            <a:pPr lvl="1" algn="l">
              <a:lnSpc>
                <a:spcPct val="150000"/>
              </a:lnSpc>
              <a:buSzPct val="175000"/>
              <a:buFont typeface="Arial" panose="020B0604020202020204" pitchFamily="34" charset="0"/>
              <a:buChar char="•"/>
            </a:pPr>
            <a:r>
              <a:rPr lang="en-US" sz="1600" dirty="0">
                <a:latin typeface="+mj-lt"/>
              </a:rPr>
              <a:t>Ordinal data was treated as continuous</a:t>
            </a:r>
          </a:p>
          <a:p>
            <a:pPr lvl="1" algn="l">
              <a:lnSpc>
                <a:spcPct val="150000"/>
              </a:lnSpc>
              <a:buSzPct val="175000"/>
              <a:buFont typeface="Arial" panose="020B0604020202020204" pitchFamily="34" charset="0"/>
              <a:buChar char="•"/>
            </a:pPr>
            <a:r>
              <a:rPr lang="en-US" sz="1600" dirty="0">
                <a:latin typeface="+mj-lt"/>
              </a:rPr>
              <a:t>Data set was split into 75% train and 25% test set, stratified on fraud reported.  </a:t>
            </a:r>
          </a:p>
          <a:p>
            <a:pPr lvl="1" algn="l">
              <a:lnSpc>
                <a:spcPct val="150000"/>
              </a:lnSpc>
              <a:buFont typeface="Arial" panose="020B0604020202020204" pitchFamily="34" charset="0"/>
              <a:buChar char="•"/>
            </a:pPr>
            <a:endParaRPr lang="en-US" sz="1600" dirty="0">
              <a:latin typeface="+mj-lt"/>
            </a:endParaRPr>
          </a:p>
        </p:txBody>
      </p:sp>
    </p:spTree>
    <p:extLst>
      <p:ext uri="{BB962C8B-B14F-4D97-AF65-F5344CB8AC3E}">
        <p14:creationId xmlns:p14="http://schemas.microsoft.com/office/powerpoint/2010/main" val="3429913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3">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Modeling &amp; Evaluation</a:t>
            </a:r>
            <a:endParaRPr sz="4800" dirty="0"/>
          </a:p>
        </p:txBody>
      </p:sp>
    </p:spTree>
    <p:extLst>
      <p:ext uri="{BB962C8B-B14F-4D97-AF65-F5344CB8AC3E}">
        <p14:creationId xmlns:p14="http://schemas.microsoft.com/office/powerpoint/2010/main" val="2649526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203767" y="199922"/>
            <a:ext cx="5145589" cy="2274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Baseline score</a:t>
            </a:r>
            <a:endParaRPr dirty="0"/>
          </a:p>
        </p:txBody>
      </p:sp>
      <p:sp>
        <p:nvSpPr>
          <p:cNvPr id="136" name="Google Shape;136;p27"/>
          <p:cNvSpPr txBox="1">
            <a:spLocks noGrp="1"/>
          </p:cNvSpPr>
          <p:nvPr>
            <p:ph type="subTitle" idx="1"/>
          </p:nvPr>
        </p:nvSpPr>
        <p:spPr>
          <a:xfrm>
            <a:off x="1203767" y="1743041"/>
            <a:ext cx="6489583" cy="3400459"/>
          </a:xfrm>
          <a:prstGeom prst="rect">
            <a:avLst/>
          </a:prstGeom>
        </p:spPr>
        <p:txBody>
          <a:bodyPr spcFirstLastPara="1" wrap="square" lIns="91425" tIns="91425" rIns="91425" bIns="91425" anchor="t" anchorCtr="0">
            <a:noAutofit/>
          </a:bodyPr>
          <a:lstStyle/>
          <a:p>
            <a:pPr marL="152400" indent="0" algn="l"/>
            <a:r>
              <a:rPr lang="en-US" sz="1600" dirty="0">
                <a:latin typeface="+mn-lt"/>
              </a:rPr>
              <a:t>If we make a naïve prediction and just predict everything to be fraud:</a:t>
            </a:r>
          </a:p>
          <a:p>
            <a:pPr marL="742950" lvl="1" indent="-285750" algn="l">
              <a:lnSpc>
                <a:spcPct val="150000"/>
              </a:lnSpc>
              <a:buFont typeface="Arial" panose="020B0604020202020204" pitchFamily="34" charset="0"/>
              <a:buChar char="•"/>
            </a:pPr>
            <a:r>
              <a:rPr lang="en-US" sz="1600" dirty="0">
                <a:latin typeface="+mn-lt"/>
              </a:rPr>
              <a:t>Sensitivity: 1.0</a:t>
            </a:r>
          </a:p>
          <a:p>
            <a:pPr marL="742950" lvl="1" indent="-285750" algn="l">
              <a:lnSpc>
                <a:spcPct val="150000"/>
              </a:lnSpc>
              <a:buFont typeface="Arial" panose="020B0604020202020204" pitchFamily="34" charset="0"/>
              <a:buChar char="•"/>
            </a:pPr>
            <a:r>
              <a:rPr lang="en-US" sz="1600" dirty="0">
                <a:latin typeface="+mn-lt"/>
              </a:rPr>
              <a:t>Specificity: 0.0</a:t>
            </a:r>
          </a:p>
          <a:p>
            <a:pPr marL="742950" lvl="1" indent="-285750" algn="l">
              <a:lnSpc>
                <a:spcPct val="150000"/>
              </a:lnSpc>
              <a:buFont typeface="Arial" panose="020B0604020202020204" pitchFamily="34" charset="0"/>
              <a:buChar char="•"/>
            </a:pPr>
            <a:r>
              <a:rPr lang="en-US" sz="1600" dirty="0">
                <a:latin typeface="+mn-lt"/>
              </a:rPr>
              <a:t>Precision: 0.248</a:t>
            </a:r>
          </a:p>
          <a:p>
            <a:pPr marL="742950" lvl="1" indent="-285750" algn="l">
              <a:lnSpc>
                <a:spcPct val="150000"/>
              </a:lnSpc>
              <a:buFont typeface="Arial" panose="020B0604020202020204" pitchFamily="34" charset="0"/>
              <a:buChar char="•"/>
            </a:pPr>
            <a:r>
              <a:rPr lang="en-US" sz="1600" dirty="0">
                <a:latin typeface="+mn-lt"/>
              </a:rPr>
              <a:t>F1 score: 0.397</a:t>
            </a:r>
          </a:p>
          <a:p>
            <a:pPr marL="742950" lvl="1" indent="-285750" algn="l">
              <a:lnSpc>
                <a:spcPct val="150000"/>
              </a:lnSpc>
              <a:buFont typeface="Arial" panose="020B0604020202020204" pitchFamily="34" charset="0"/>
              <a:buChar char="•"/>
            </a:pPr>
            <a:r>
              <a:rPr lang="en-US" sz="1600" dirty="0">
                <a:latin typeface="+mn-lt"/>
              </a:rPr>
              <a:t>ROC AUC Score: 0.50 (aim for 0.70)</a:t>
            </a:r>
          </a:p>
          <a:p>
            <a:pPr marL="152400" indent="0" algn="l">
              <a:lnSpc>
                <a:spcPct val="150000"/>
              </a:lnSpc>
            </a:pPr>
            <a:endParaRPr lang="en-US" sz="1600" dirty="0">
              <a:latin typeface="+mn-lt"/>
            </a:endParaRPr>
          </a:p>
          <a:p>
            <a:pPr marL="438150" indent="-285750" algn="l">
              <a:lnSpc>
                <a:spcPct val="150000"/>
              </a:lnSpc>
              <a:buFont typeface="Arial" panose="020B0604020202020204" pitchFamily="34" charset="0"/>
              <a:buChar char="•"/>
            </a:pPr>
            <a:endParaRPr lang="en-US" sz="1600" dirty="0">
              <a:latin typeface="+mn-lt"/>
            </a:endParaRPr>
          </a:p>
          <a:p>
            <a:pPr marL="152400" indent="0" algn="l">
              <a:lnSpc>
                <a:spcPct val="150000"/>
              </a:lnSpc>
            </a:pPr>
            <a:endParaRPr lang="en-US" sz="1600" dirty="0">
              <a:latin typeface="+mn-lt"/>
            </a:endParaRPr>
          </a:p>
        </p:txBody>
      </p:sp>
    </p:spTree>
    <p:extLst>
      <p:ext uri="{BB962C8B-B14F-4D97-AF65-F5344CB8AC3E}">
        <p14:creationId xmlns:p14="http://schemas.microsoft.com/office/powerpoint/2010/main" val="946212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2197163" y="2134175"/>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4146918" y="984177"/>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4146918" y="1880531"/>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4147301" y="2745880"/>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4146918" y="3596138"/>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695698" y="1272718"/>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695698" y="2169072"/>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695698" y="2584298"/>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695698" y="2584298"/>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8" name="TextBox 117">
            <a:extLst>
              <a:ext uri="{FF2B5EF4-FFF2-40B4-BE49-F238E27FC236}">
                <a16:creationId xmlns:a16="http://schemas.microsoft.com/office/drawing/2014/main" id="{5241A7BF-784F-4F07-8CEE-E675F2405979}"/>
              </a:ext>
            </a:extLst>
          </p:cNvPr>
          <p:cNvSpPr txBox="1"/>
          <p:nvPr/>
        </p:nvSpPr>
        <p:spPr>
          <a:xfrm>
            <a:off x="4220187" y="639691"/>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21281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4">
            <a:alphaModFix amt="49000"/>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Why you are interested.</a:t>
            </a:r>
            <a:endParaRPr sz="4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B9C2713-3860-4FCD-A157-77B84F1194D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14042" y="277662"/>
            <a:ext cx="5115915" cy="4588176"/>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413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559A58-0C41-4A20-BB85-A22701B40A6F}"/>
              </a:ext>
            </a:extLst>
          </p:cNvPr>
          <p:cNvPicPr>
            <a:picLocks noChangeAspect="1"/>
          </p:cNvPicPr>
          <p:nvPr/>
        </p:nvPicPr>
        <p:blipFill>
          <a:blip r:embed="rId3"/>
          <a:stretch>
            <a:fillRect/>
          </a:stretch>
        </p:blipFill>
        <p:spPr>
          <a:xfrm>
            <a:off x="46300" y="1836026"/>
            <a:ext cx="9051403" cy="147144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65560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2197163" y="2134175"/>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4146918" y="984177"/>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4146918" y="1880531"/>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4147301" y="2745880"/>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4146918" y="3596138"/>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sp>
        <p:nvSpPr>
          <p:cNvPr id="46" name="TextBox 45">
            <a:extLst>
              <a:ext uri="{FF2B5EF4-FFF2-40B4-BE49-F238E27FC236}">
                <a16:creationId xmlns:a16="http://schemas.microsoft.com/office/drawing/2014/main" id="{C7BF6DFB-5C48-4CB5-89CE-5698B3C19791}"/>
              </a:ext>
            </a:extLst>
          </p:cNvPr>
          <p:cNvSpPr txBox="1"/>
          <p:nvPr/>
        </p:nvSpPr>
        <p:spPr>
          <a:xfrm>
            <a:off x="5781071" y="2295757"/>
            <a:ext cx="833089"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Pick best models for ensemble</a:t>
            </a:r>
            <a:endParaRPr lang="en-SG" dirty="0"/>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695698" y="1272718"/>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695698" y="2169072"/>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695698" y="2584298"/>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695698" y="2584298"/>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9F8E7AA7-03F0-4131-9A91-CAFEAD43B617}"/>
              </a:ext>
            </a:extLst>
          </p:cNvPr>
          <p:cNvCxnSpPr>
            <a:cxnSpLocks/>
            <a:stCxn id="41" idx="3"/>
            <a:endCxn id="46" idx="1"/>
          </p:cNvCxnSpPr>
          <p:nvPr/>
        </p:nvCxnSpPr>
        <p:spPr>
          <a:xfrm>
            <a:off x="5311140" y="1272718"/>
            <a:ext cx="469931"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7F58C01D-B7BF-4544-BB7F-0794D421A5CE}"/>
              </a:ext>
            </a:extLst>
          </p:cNvPr>
          <p:cNvCxnSpPr>
            <a:cxnSpLocks/>
            <a:stCxn id="42" idx="3"/>
            <a:endCxn id="46" idx="1"/>
          </p:cNvCxnSpPr>
          <p:nvPr/>
        </p:nvCxnSpPr>
        <p:spPr>
          <a:xfrm>
            <a:off x="5311140" y="2169072"/>
            <a:ext cx="469931"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a:extLst>
              <a:ext uri="{FF2B5EF4-FFF2-40B4-BE49-F238E27FC236}">
                <a16:creationId xmlns:a16="http://schemas.microsoft.com/office/drawing/2014/main" id="{0796731E-7C5C-4DDE-9112-82292E6A1B71}"/>
              </a:ext>
            </a:extLst>
          </p:cNvPr>
          <p:cNvCxnSpPr>
            <a:cxnSpLocks/>
            <a:stCxn id="43" idx="3"/>
            <a:endCxn id="46" idx="1"/>
          </p:cNvCxnSpPr>
          <p:nvPr/>
        </p:nvCxnSpPr>
        <p:spPr>
          <a:xfrm flipV="1">
            <a:off x="5311523" y="2584298"/>
            <a:ext cx="469548"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5" name="Straight Arrow Connector 74">
            <a:extLst>
              <a:ext uri="{FF2B5EF4-FFF2-40B4-BE49-F238E27FC236}">
                <a16:creationId xmlns:a16="http://schemas.microsoft.com/office/drawing/2014/main" id="{013D53D4-2252-40DA-BA47-66428386216C}"/>
              </a:ext>
            </a:extLst>
          </p:cNvPr>
          <p:cNvCxnSpPr>
            <a:cxnSpLocks/>
            <a:stCxn id="44" idx="3"/>
            <a:endCxn id="46" idx="1"/>
          </p:cNvCxnSpPr>
          <p:nvPr/>
        </p:nvCxnSpPr>
        <p:spPr>
          <a:xfrm flipV="1">
            <a:off x="5311140" y="2584298"/>
            <a:ext cx="469931"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8" name="TextBox 117">
            <a:extLst>
              <a:ext uri="{FF2B5EF4-FFF2-40B4-BE49-F238E27FC236}">
                <a16:creationId xmlns:a16="http://schemas.microsoft.com/office/drawing/2014/main" id="{5241A7BF-784F-4F07-8CEE-E675F2405979}"/>
              </a:ext>
            </a:extLst>
          </p:cNvPr>
          <p:cNvSpPr txBox="1"/>
          <p:nvPr/>
        </p:nvSpPr>
        <p:spPr>
          <a:xfrm>
            <a:off x="4220187" y="639691"/>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
        <p:nvSpPr>
          <p:cNvPr id="119" name="TextBox 118">
            <a:extLst>
              <a:ext uri="{FF2B5EF4-FFF2-40B4-BE49-F238E27FC236}">
                <a16:creationId xmlns:a16="http://schemas.microsoft.com/office/drawing/2014/main" id="{4C0A368D-0C45-4D58-B137-6EDF7BB41288}"/>
              </a:ext>
            </a:extLst>
          </p:cNvPr>
          <p:cNvSpPr txBox="1"/>
          <p:nvPr/>
        </p:nvSpPr>
        <p:spPr>
          <a:xfrm>
            <a:off x="5677212" y="1643563"/>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2</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25418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1534223" y="2090300"/>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3483978" y="940302"/>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3483978" y="1836656"/>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3484361" y="2702005"/>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3483978" y="3552263"/>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sp>
        <p:nvSpPr>
          <p:cNvPr id="46" name="TextBox 45">
            <a:extLst>
              <a:ext uri="{FF2B5EF4-FFF2-40B4-BE49-F238E27FC236}">
                <a16:creationId xmlns:a16="http://schemas.microsoft.com/office/drawing/2014/main" id="{C7BF6DFB-5C48-4CB5-89CE-5698B3C19791}"/>
              </a:ext>
            </a:extLst>
          </p:cNvPr>
          <p:cNvSpPr txBox="1"/>
          <p:nvPr/>
        </p:nvSpPr>
        <p:spPr>
          <a:xfrm>
            <a:off x="5118131" y="2251882"/>
            <a:ext cx="833089"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Pick best models for ensemble</a:t>
            </a:r>
            <a:endParaRPr lang="en-SG" dirty="0"/>
          </a:p>
        </p:txBody>
      </p:sp>
      <p:sp>
        <p:nvSpPr>
          <p:cNvPr id="47" name="TextBox 46">
            <a:extLst>
              <a:ext uri="{FF2B5EF4-FFF2-40B4-BE49-F238E27FC236}">
                <a16:creationId xmlns:a16="http://schemas.microsoft.com/office/drawing/2014/main" id="{490A5BCC-AE19-497A-849E-B8603C8116F8}"/>
              </a:ext>
            </a:extLst>
          </p:cNvPr>
          <p:cNvSpPr txBox="1"/>
          <p:nvPr/>
        </p:nvSpPr>
        <p:spPr>
          <a:xfrm>
            <a:off x="6227178" y="1407847"/>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Max voting ensemble</a:t>
            </a:r>
          </a:p>
        </p:txBody>
      </p:sp>
      <p:sp>
        <p:nvSpPr>
          <p:cNvPr id="48" name="TextBox 47">
            <a:extLst>
              <a:ext uri="{FF2B5EF4-FFF2-40B4-BE49-F238E27FC236}">
                <a16:creationId xmlns:a16="http://schemas.microsoft.com/office/drawing/2014/main" id="{4071A46C-72BF-46F0-93EF-DE9C692F331F}"/>
              </a:ext>
            </a:extLst>
          </p:cNvPr>
          <p:cNvSpPr txBox="1"/>
          <p:nvPr/>
        </p:nvSpPr>
        <p:spPr>
          <a:xfrm>
            <a:off x="6227178" y="2050144"/>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Max voting with oversampling</a:t>
            </a:r>
            <a:endParaRPr lang="en-SG" dirty="0"/>
          </a:p>
        </p:txBody>
      </p:sp>
      <p:sp>
        <p:nvSpPr>
          <p:cNvPr id="49" name="TextBox 48">
            <a:extLst>
              <a:ext uri="{FF2B5EF4-FFF2-40B4-BE49-F238E27FC236}">
                <a16:creationId xmlns:a16="http://schemas.microsoft.com/office/drawing/2014/main" id="{D95E99CC-155C-41B7-BCC6-4A20BFA9A1AD}"/>
              </a:ext>
            </a:extLst>
          </p:cNvPr>
          <p:cNvSpPr txBox="1"/>
          <p:nvPr/>
        </p:nvSpPr>
        <p:spPr>
          <a:xfrm>
            <a:off x="6256597" y="2702005"/>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Blending ensemble</a:t>
            </a:r>
            <a:endParaRPr lang="en-SG" dirty="0"/>
          </a:p>
        </p:txBody>
      </p:sp>
      <p:sp>
        <p:nvSpPr>
          <p:cNvPr id="50" name="TextBox 49">
            <a:extLst>
              <a:ext uri="{FF2B5EF4-FFF2-40B4-BE49-F238E27FC236}">
                <a16:creationId xmlns:a16="http://schemas.microsoft.com/office/drawing/2014/main" id="{B9443AB7-F9C0-4099-807E-83623BFCEDAC}"/>
              </a:ext>
            </a:extLst>
          </p:cNvPr>
          <p:cNvSpPr txBox="1"/>
          <p:nvPr/>
        </p:nvSpPr>
        <p:spPr>
          <a:xfrm>
            <a:off x="6281970" y="3366906"/>
            <a:ext cx="1164222" cy="415498"/>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Blending with oversampling</a:t>
            </a:r>
            <a:endParaRPr lang="en-SG" sz="1050" dirty="0">
              <a:solidFill>
                <a:schemeClr val="tx2"/>
              </a:solidFill>
            </a:endParaRPr>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032758" y="1228843"/>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032758" y="2125197"/>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032758" y="2540423"/>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032758" y="2540423"/>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9F8E7AA7-03F0-4131-9A91-CAFEAD43B617}"/>
              </a:ext>
            </a:extLst>
          </p:cNvPr>
          <p:cNvCxnSpPr>
            <a:cxnSpLocks/>
            <a:stCxn id="41" idx="3"/>
            <a:endCxn id="46" idx="1"/>
          </p:cNvCxnSpPr>
          <p:nvPr/>
        </p:nvCxnSpPr>
        <p:spPr>
          <a:xfrm>
            <a:off x="4648200" y="1228843"/>
            <a:ext cx="469931"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7F58C01D-B7BF-4544-BB7F-0794D421A5CE}"/>
              </a:ext>
            </a:extLst>
          </p:cNvPr>
          <p:cNvCxnSpPr>
            <a:cxnSpLocks/>
            <a:stCxn id="42" idx="3"/>
            <a:endCxn id="46" idx="1"/>
          </p:cNvCxnSpPr>
          <p:nvPr/>
        </p:nvCxnSpPr>
        <p:spPr>
          <a:xfrm>
            <a:off x="4648200" y="2125197"/>
            <a:ext cx="469931"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a:extLst>
              <a:ext uri="{FF2B5EF4-FFF2-40B4-BE49-F238E27FC236}">
                <a16:creationId xmlns:a16="http://schemas.microsoft.com/office/drawing/2014/main" id="{0796731E-7C5C-4DDE-9112-82292E6A1B71}"/>
              </a:ext>
            </a:extLst>
          </p:cNvPr>
          <p:cNvCxnSpPr>
            <a:cxnSpLocks/>
            <a:stCxn id="43" idx="3"/>
            <a:endCxn id="46" idx="1"/>
          </p:cNvCxnSpPr>
          <p:nvPr/>
        </p:nvCxnSpPr>
        <p:spPr>
          <a:xfrm flipV="1">
            <a:off x="4648583" y="2540423"/>
            <a:ext cx="469548"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5" name="Straight Arrow Connector 74">
            <a:extLst>
              <a:ext uri="{FF2B5EF4-FFF2-40B4-BE49-F238E27FC236}">
                <a16:creationId xmlns:a16="http://schemas.microsoft.com/office/drawing/2014/main" id="{013D53D4-2252-40DA-BA47-66428386216C}"/>
              </a:ext>
            </a:extLst>
          </p:cNvPr>
          <p:cNvCxnSpPr>
            <a:cxnSpLocks/>
            <a:stCxn id="44" idx="3"/>
            <a:endCxn id="46" idx="1"/>
          </p:cNvCxnSpPr>
          <p:nvPr/>
        </p:nvCxnSpPr>
        <p:spPr>
          <a:xfrm flipV="1">
            <a:off x="4648200" y="2540423"/>
            <a:ext cx="469931"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8" name="Straight Arrow Connector 77">
            <a:extLst>
              <a:ext uri="{FF2B5EF4-FFF2-40B4-BE49-F238E27FC236}">
                <a16:creationId xmlns:a16="http://schemas.microsoft.com/office/drawing/2014/main" id="{CBDDD3A2-2245-4952-8B75-7563FEB909FC}"/>
              </a:ext>
            </a:extLst>
          </p:cNvPr>
          <p:cNvCxnSpPr>
            <a:cxnSpLocks/>
            <a:stCxn id="46" idx="3"/>
            <a:endCxn id="47" idx="1"/>
          </p:cNvCxnSpPr>
          <p:nvPr/>
        </p:nvCxnSpPr>
        <p:spPr>
          <a:xfrm flipV="1">
            <a:off x="5951220" y="1615596"/>
            <a:ext cx="275958" cy="9248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9" name="Straight Arrow Connector 78">
            <a:extLst>
              <a:ext uri="{FF2B5EF4-FFF2-40B4-BE49-F238E27FC236}">
                <a16:creationId xmlns:a16="http://schemas.microsoft.com/office/drawing/2014/main" id="{C5238AC7-C86B-4BE8-B93B-B2CF523831B3}"/>
              </a:ext>
            </a:extLst>
          </p:cNvPr>
          <p:cNvCxnSpPr>
            <a:cxnSpLocks/>
            <a:stCxn id="46" idx="3"/>
            <a:endCxn id="48" idx="1"/>
          </p:cNvCxnSpPr>
          <p:nvPr/>
        </p:nvCxnSpPr>
        <p:spPr>
          <a:xfrm flipV="1">
            <a:off x="5951220" y="2257893"/>
            <a:ext cx="275958" cy="28253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0" name="Straight Arrow Connector 79">
            <a:extLst>
              <a:ext uri="{FF2B5EF4-FFF2-40B4-BE49-F238E27FC236}">
                <a16:creationId xmlns:a16="http://schemas.microsoft.com/office/drawing/2014/main" id="{C39F4931-6E19-4BAB-B456-E9B19A13AE6F}"/>
              </a:ext>
            </a:extLst>
          </p:cNvPr>
          <p:cNvCxnSpPr>
            <a:cxnSpLocks/>
            <a:stCxn id="46" idx="3"/>
            <a:endCxn id="49" idx="1"/>
          </p:cNvCxnSpPr>
          <p:nvPr/>
        </p:nvCxnSpPr>
        <p:spPr>
          <a:xfrm>
            <a:off x="5951220" y="2540423"/>
            <a:ext cx="305377" cy="36933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1" name="Straight Arrow Connector 80">
            <a:extLst>
              <a:ext uri="{FF2B5EF4-FFF2-40B4-BE49-F238E27FC236}">
                <a16:creationId xmlns:a16="http://schemas.microsoft.com/office/drawing/2014/main" id="{803C0B3A-E9D6-446D-88E6-44313BC268D8}"/>
              </a:ext>
            </a:extLst>
          </p:cNvPr>
          <p:cNvCxnSpPr>
            <a:cxnSpLocks/>
            <a:stCxn id="46" idx="3"/>
            <a:endCxn id="50" idx="1"/>
          </p:cNvCxnSpPr>
          <p:nvPr/>
        </p:nvCxnSpPr>
        <p:spPr>
          <a:xfrm>
            <a:off x="5951220" y="2540423"/>
            <a:ext cx="330750" cy="103423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8" name="TextBox 117">
            <a:extLst>
              <a:ext uri="{FF2B5EF4-FFF2-40B4-BE49-F238E27FC236}">
                <a16:creationId xmlns:a16="http://schemas.microsoft.com/office/drawing/2014/main" id="{5241A7BF-784F-4F07-8CEE-E675F2405979}"/>
              </a:ext>
            </a:extLst>
          </p:cNvPr>
          <p:cNvSpPr txBox="1"/>
          <p:nvPr/>
        </p:nvSpPr>
        <p:spPr>
          <a:xfrm>
            <a:off x="3557247" y="595816"/>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
        <p:nvSpPr>
          <p:cNvPr id="119" name="TextBox 118">
            <a:extLst>
              <a:ext uri="{FF2B5EF4-FFF2-40B4-BE49-F238E27FC236}">
                <a16:creationId xmlns:a16="http://schemas.microsoft.com/office/drawing/2014/main" id="{4C0A368D-0C45-4D58-B137-6EDF7BB41288}"/>
              </a:ext>
            </a:extLst>
          </p:cNvPr>
          <p:cNvSpPr txBox="1"/>
          <p:nvPr/>
        </p:nvSpPr>
        <p:spPr>
          <a:xfrm>
            <a:off x="5014272" y="1599688"/>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2</a:t>
            </a:r>
            <a:endParaRPr lang="en-SG" b="1" dirty="0">
              <a:solidFill>
                <a:schemeClr val="accent2">
                  <a:lumMod val="60000"/>
                  <a:lumOff val="40000"/>
                </a:schemeClr>
              </a:solidFill>
            </a:endParaRPr>
          </a:p>
        </p:txBody>
      </p:sp>
      <p:sp>
        <p:nvSpPr>
          <p:cNvPr id="120" name="TextBox 119">
            <a:extLst>
              <a:ext uri="{FF2B5EF4-FFF2-40B4-BE49-F238E27FC236}">
                <a16:creationId xmlns:a16="http://schemas.microsoft.com/office/drawing/2014/main" id="{D61B062B-F78C-48FE-A613-44F0FDC0C2EB}"/>
              </a:ext>
            </a:extLst>
          </p:cNvPr>
          <p:cNvSpPr txBox="1"/>
          <p:nvPr/>
        </p:nvSpPr>
        <p:spPr>
          <a:xfrm>
            <a:off x="6281970" y="780245"/>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3</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3889292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FDD24F5-3DF9-4CC5-993B-17C7590D4DBC}"/>
              </a:ext>
            </a:extLst>
          </p:cNvPr>
          <p:cNvPicPr>
            <a:picLocks noChangeAspect="1"/>
          </p:cNvPicPr>
          <p:nvPr/>
        </p:nvPicPr>
        <p:blipFill>
          <a:blip r:embed="rId3"/>
          <a:stretch>
            <a:fillRect/>
          </a:stretch>
        </p:blipFill>
        <p:spPr>
          <a:xfrm>
            <a:off x="127322" y="950126"/>
            <a:ext cx="8900931" cy="3243247"/>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12982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1534223" y="1638875"/>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3483978" y="488877"/>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3483978" y="1385231"/>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3484361" y="2250580"/>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3483978" y="3100838"/>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sp>
        <p:nvSpPr>
          <p:cNvPr id="46" name="TextBox 45">
            <a:extLst>
              <a:ext uri="{FF2B5EF4-FFF2-40B4-BE49-F238E27FC236}">
                <a16:creationId xmlns:a16="http://schemas.microsoft.com/office/drawing/2014/main" id="{C7BF6DFB-5C48-4CB5-89CE-5698B3C19791}"/>
              </a:ext>
            </a:extLst>
          </p:cNvPr>
          <p:cNvSpPr txBox="1"/>
          <p:nvPr/>
        </p:nvSpPr>
        <p:spPr>
          <a:xfrm>
            <a:off x="5118131" y="1800457"/>
            <a:ext cx="833089"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Pick best models for ensemble</a:t>
            </a:r>
            <a:endParaRPr lang="en-SG" dirty="0"/>
          </a:p>
        </p:txBody>
      </p:sp>
      <p:sp>
        <p:nvSpPr>
          <p:cNvPr id="47" name="TextBox 46">
            <a:extLst>
              <a:ext uri="{FF2B5EF4-FFF2-40B4-BE49-F238E27FC236}">
                <a16:creationId xmlns:a16="http://schemas.microsoft.com/office/drawing/2014/main" id="{490A5BCC-AE19-497A-849E-B8603C8116F8}"/>
              </a:ext>
            </a:extLst>
          </p:cNvPr>
          <p:cNvSpPr txBox="1"/>
          <p:nvPr/>
        </p:nvSpPr>
        <p:spPr>
          <a:xfrm>
            <a:off x="6227178" y="956422"/>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Max voting ensemble</a:t>
            </a:r>
          </a:p>
        </p:txBody>
      </p:sp>
      <p:sp>
        <p:nvSpPr>
          <p:cNvPr id="48" name="TextBox 47">
            <a:extLst>
              <a:ext uri="{FF2B5EF4-FFF2-40B4-BE49-F238E27FC236}">
                <a16:creationId xmlns:a16="http://schemas.microsoft.com/office/drawing/2014/main" id="{4071A46C-72BF-46F0-93EF-DE9C692F331F}"/>
              </a:ext>
            </a:extLst>
          </p:cNvPr>
          <p:cNvSpPr txBox="1"/>
          <p:nvPr/>
        </p:nvSpPr>
        <p:spPr>
          <a:xfrm>
            <a:off x="6227178" y="1598719"/>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Max voting with oversampling</a:t>
            </a:r>
            <a:endParaRPr lang="en-SG" dirty="0"/>
          </a:p>
        </p:txBody>
      </p:sp>
      <p:sp>
        <p:nvSpPr>
          <p:cNvPr id="49" name="TextBox 48">
            <a:extLst>
              <a:ext uri="{FF2B5EF4-FFF2-40B4-BE49-F238E27FC236}">
                <a16:creationId xmlns:a16="http://schemas.microsoft.com/office/drawing/2014/main" id="{D95E99CC-155C-41B7-BCC6-4A20BFA9A1AD}"/>
              </a:ext>
            </a:extLst>
          </p:cNvPr>
          <p:cNvSpPr txBox="1"/>
          <p:nvPr/>
        </p:nvSpPr>
        <p:spPr>
          <a:xfrm>
            <a:off x="6256597" y="2250580"/>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Blending ensemble</a:t>
            </a:r>
            <a:endParaRPr lang="en-SG" dirty="0"/>
          </a:p>
        </p:txBody>
      </p:sp>
      <p:sp>
        <p:nvSpPr>
          <p:cNvPr id="50" name="TextBox 49">
            <a:extLst>
              <a:ext uri="{FF2B5EF4-FFF2-40B4-BE49-F238E27FC236}">
                <a16:creationId xmlns:a16="http://schemas.microsoft.com/office/drawing/2014/main" id="{B9443AB7-F9C0-4099-807E-83623BFCEDAC}"/>
              </a:ext>
            </a:extLst>
          </p:cNvPr>
          <p:cNvSpPr txBox="1"/>
          <p:nvPr/>
        </p:nvSpPr>
        <p:spPr>
          <a:xfrm>
            <a:off x="6281970" y="2915481"/>
            <a:ext cx="1164222" cy="415498"/>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Blending with oversampling</a:t>
            </a:r>
            <a:endParaRPr lang="en-SG" sz="1050" dirty="0">
              <a:solidFill>
                <a:schemeClr val="tx2"/>
              </a:solidFill>
            </a:endParaRPr>
          </a:p>
        </p:txBody>
      </p:sp>
      <p:sp>
        <p:nvSpPr>
          <p:cNvPr id="51" name="TextBox 50">
            <a:extLst>
              <a:ext uri="{FF2B5EF4-FFF2-40B4-BE49-F238E27FC236}">
                <a16:creationId xmlns:a16="http://schemas.microsoft.com/office/drawing/2014/main" id="{80326855-D7D9-4648-A9DA-84E90B7D1899}"/>
              </a:ext>
            </a:extLst>
          </p:cNvPr>
          <p:cNvSpPr txBox="1"/>
          <p:nvPr/>
        </p:nvSpPr>
        <p:spPr>
          <a:xfrm>
            <a:off x="4883165" y="4463885"/>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Evaluate all 29 models and pick the best model</a:t>
            </a:r>
            <a:endParaRPr lang="en-SG" dirty="0"/>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032758" y="777418"/>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032758" y="1673772"/>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032758" y="2088998"/>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032758" y="2088998"/>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9F8E7AA7-03F0-4131-9A91-CAFEAD43B617}"/>
              </a:ext>
            </a:extLst>
          </p:cNvPr>
          <p:cNvCxnSpPr>
            <a:cxnSpLocks/>
            <a:stCxn id="41" idx="3"/>
            <a:endCxn id="46" idx="1"/>
          </p:cNvCxnSpPr>
          <p:nvPr/>
        </p:nvCxnSpPr>
        <p:spPr>
          <a:xfrm>
            <a:off x="4648200" y="777418"/>
            <a:ext cx="469931"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7F58C01D-B7BF-4544-BB7F-0794D421A5CE}"/>
              </a:ext>
            </a:extLst>
          </p:cNvPr>
          <p:cNvCxnSpPr>
            <a:cxnSpLocks/>
            <a:stCxn id="42" idx="3"/>
            <a:endCxn id="46" idx="1"/>
          </p:cNvCxnSpPr>
          <p:nvPr/>
        </p:nvCxnSpPr>
        <p:spPr>
          <a:xfrm>
            <a:off x="4648200" y="1673772"/>
            <a:ext cx="469931"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a:extLst>
              <a:ext uri="{FF2B5EF4-FFF2-40B4-BE49-F238E27FC236}">
                <a16:creationId xmlns:a16="http://schemas.microsoft.com/office/drawing/2014/main" id="{0796731E-7C5C-4DDE-9112-82292E6A1B71}"/>
              </a:ext>
            </a:extLst>
          </p:cNvPr>
          <p:cNvCxnSpPr>
            <a:cxnSpLocks/>
            <a:stCxn id="43" idx="3"/>
            <a:endCxn id="46" idx="1"/>
          </p:cNvCxnSpPr>
          <p:nvPr/>
        </p:nvCxnSpPr>
        <p:spPr>
          <a:xfrm flipV="1">
            <a:off x="4648583" y="2088998"/>
            <a:ext cx="469548"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5" name="Straight Arrow Connector 74">
            <a:extLst>
              <a:ext uri="{FF2B5EF4-FFF2-40B4-BE49-F238E27FC236}">
                <a16:creationId xmlns:a16="http://schemas.microsoft.com/office/drawing/2014/main" id="{013D53D4-2252-40DA-BA47-66428386216C}"/>
              </a:ext>
            </a:extLst>
          </p:cNvPr>
          <p:cNvCxnSpPr>
            <a:cxnSpLocks/>
            <a:stCxn id="44" idx="3"/>
            <a:endCxn id="46" idx="1"/>
          </p:cNvCxnSpPr>
          <p:nvPr/>
        </p:nvCxnSpPr>
        <p:spPr>
          <a:xfrm flipV="1">
            <a:off x="4648200" y="2088998"/>
            <a:ext cx="469931"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8" name="Straight Arrow Connector 77">
            <a:extLst>
              <a:ext uri="{FF2B5EF4-FFF2-40B4-BE49-F238E27FC236}">
                <a16:creationId xmlns:a16="http://schemas.microsoft.com/office/drawing/2014/main" id="{CBDDD3A2-2245-4952-8B75-7563FEB909FC}"/>
              </a:ext>
            </a:extLst>
          </p:cNvPr>
          <p:cNvCxnSpPr>
            <a:cxnSpLocks/>
            <a:stCxn id="46" idx="3"/>
            <a:endCxn id="47" idx="1"/>
          </p:cNvCxnSpPr>
          <p:nvPr/>
        </p:nvCxnSpPr>
        <p:spPr>
          <a:xfrm flipV="1">
            <a:off x="5951220" y="1164171"/>
            <a:ext cx="275958" cy="9248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9" name="Straight Arrow Connector 78">
            <a:extLst>
              <a:ext uri="{FF2B5EF4-FFF2-40B4-BE49-F238E27FC236}">
                <a16:creationId xmlns:a16="http://schemas.microsoft.com/office/drawing/2014/main" id="{C5238AC7-C86B-4BE8-B93B-B2CF523831B3}"/>
              </a:ext>
            </a:extLst>
          </p:cNvPr>
          <p:cNvCxnSpPr>
            <a:cxnSpLocks/>
            <a:stCxn id="46" idx="3"/>
            <a:endCxn id="48" idx="1"/>
          </p:cNvCxnSpPr>
          <p:nvPr/>
        </p:nvCxnSpPr>
        <p:spPr>
          <a:xfrm flipV="1">
            <a:off x="5951220" y="1806468"/>
            <a:ext cx="275958" cy="28253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0" name="Straight Arrow Connector 79">
            <a:extLst>
              <a:ext uri="{FF2B5EF4-FFF2-40B4-BE49-F238E27FC236}">
                <a16:creationId xmlns:a16="http://schemas.microsoft.com/office/drawing/2014/main" id="{C39F4931-6E19-4BAB-B456-E9B19A13AE6F}"/>
              </a:ext>
            </a:extLst>
          </p:cNvPr>
          <p:cNvCxnSpPr>
            <a:cxnSpLocks/>
            <a:stCxn id="46" idx="3"/>
            <a:endCxn id="49" idx="1"/>
          </p:cNvCxnSpPr>
          <p:nvPr/>
        </p:nvCxnSpPr>
        <p:spPr>
          <a:xfrm>
            <a:off x="5951220" y="2088998"/>
            <a:ext cx="305377" cy="36933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1" name="Straight Arrow Connector 80">
            <a:extLst>
              <a:ext uri="{FF2B5EF4-FFF2-40B4-BE49-F238E27FC236}">
                <a16:creationId xmlns:a16="http://schemas.microsoft.com/office/drawing/2014/main" id="{803C0B3A-E9D6-446D-88E6-44313BC268D8}"/>
              </a:ext>
            </a:extLst>
          </p:cNvPr>
          <p:cNvCxnSpPr>
            <a:cxnSpLocks/>
            <a:stCxn id="46" idx="3"/>
            <a:endCxn id="50" idx="1"/>
          </p:cNvCxnSpPr>
          <p:nvPr/>
        </p:nvCxnSpPr>
        <p:spPr>
          <a:xfrm>
            <a:off x="5951220" y="2088998"/>
            <a:ext cx="330750" cy="103423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7" name="Right Brace 116">
            <a:extLst>
              <a:ext uri="{FF2B5EF4-FFF2-40B4-BE49-F238E27FC236}">
                <a16:creationId xmlns:a16="http://schemas.microsoft.com/office/drawing/2014/main" id="{0BE7F0A6-21F8-4142-8E19-6C69A432DC78}"/>
              </a:ext>
            </a:extLst>
          </p:cNvPr>
          <p:cNvSpPr/>
          <p:nvPr/>
        </p:nvSpPr>
        <p:spPr>
          <a:xfrm rot="5400000">
            <a:off x="5316712" y="1937969"/>
            <a:ext cx="296745" cy="3962214"/>
          </a:xfrm>
          <a:prstGeom prst="rightBrace">
            <a:avLst>
              <a:gd name="adj1" fmla="val 90429"/>
              <a:gd name="adj2" fmla="val 50103"/>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SG"/>
          </a:p>
        </p:txBody>
      </p:sp>
      <p:sp>
        <p:nvSpPr>
          <p:cNvPr id="118" name="TextBox 117">
            <a:extLst>
              <a:ext uri="{FF2B5EF4-FFF2-40B4-BE49-F238E27FC236}">
                <a16:creationId xmlns:a16="http://schemas.microsoft.com/office/drawing/2014/main" id="{5241A7BF-784F-4F07-8CEE-E675F2405979}"/>
              </a:ext>
            </a:extLst>
          </p:cNvPr>
          <p:cNvSpPr txBox="1"/>
          <p:nvPr/>
        </p:nvSpPr>
        <p:spPr>
          <a:xfrm>
            <a:off x="3557247" y="144391"/>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
        <p:nvSpPr>
          <p:cNvPr id="119" name="TextBox 118">
            <a:extLst>
              <a:ext uri="{FF2B5EF4-FFF2-40B4-BE49-F238E27FC236}">
                <a16:creationId xmlns:a16="http://schemas.microsoft.com/office/drawing/2014/main" id="{4C0A368D-0C45-4D58-B137-6EDF7BB41288}"/>
              </a:ext>
            </a:extLst>
          </p:cNvPr>
          <p:cNvSpPr txBox="1"/>
          <p:nvPr/>
        </p:nvSpPr>
        <p:spPr>
          <a:xfrm>
            <a:off x="5014272" y="1148263"/>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2</a:t>
            </a:r>
            <a:endParaRPr lang="en-SG" b="1" dirty="0">
              <a:solidFill>
                <a:schemeClr val="accent2">
                  <a:lumMod val="60000"/>
                  <a:lumOff val="40000"/>
                </a:schemeClr>
              </a:solidFill>
            </a:endParaRPr>
          </a:p>
        </p:txBody>
      </p:sp>
      <p:sp>
        <p:nvSpPr>
          <p:cNvPr id="120" name="TextBox 119">
            <a:extLst>
              <a:ext uri="{FF2B5EF4-FFF2-40B4-BE49-F238E27FC236}">
                <a16:creationId xmlns:a16="http://schemas.microsoft.com/office/drawing/2014/main" id="{D61B062B-F78C-48FE-A613-44F0FDC0C2EB}"/>
              </a:ext>
            </a:extLst>
          </p:cNvPr>
          <p:cNvSpPr txBox="1"/>
          <p:nvPr/>
        </p:nvSpPr>
        <p:spPr>
          <a:xfrm>
            <a:off x="6281970" y="328820"/>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3</a:t>
            </a:r>
            <a:endParaRPr lang="en-SG" b="1" dirty="0">
              <a:solidFill>
                <a:schemeClr val="accent2">
                  <a:lumMod val="60000"/>
                  <a:lumOff val="40000"/>
                </a:schemeClr>
              </a:solidFill>
            </a:endParaRPr>
          </a:p>
        </p:txBody>
      </p:sp>
      <p:sp>
        <p:nvSpPr>
          <p:cNvPr id="121" name="TextBox 120">
            <a:extLst>
              <a:ext uri="{FF2B5EF4-FFF2-40B4-BE49-F238E27FC236}">
                <a16:creationId xmlns:a16="http://schemas.microsoft.com/office/drawing/2014/main" id="{F06C3899-BCF9-4246-A1B9-39D7ED10F431}"/>
              </a:ext>
            </a:extLst>
          </p:cNvPr>
          <p:cNvSpPr txBox="1"/>
          <p:nvPr/>
        </p:nvSpPr>
        <p:spPr>
          <a:xfrm>
            <a:off x="4956242" y="4138709"/>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4</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1808560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4F9BCB-A459-4F70-AE99-68BB00996271}"/>
              </a:ext>
            </a:extLst>
          </p:cNvPr>
          <p:cNvPicPr>
            <a:picLocks noChangeAspect="1"/>
          </p:cNvPicPr>
          <p:nvPr/>
        </p:nvPicPr>
        <p:blipFill>
          <a:blip r:embed="rId2"/>
          <a:stretch>
            <a:fillRect/>
          </a:stretch>
        </p:blipFill>
        <p:spPr>
          <a:xfrm>
            <a:off x="-1" y="854203"/>
            <a:ext cx="9144000" cy="155634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pic>
        <p:nvPicPr>
          <p:cNvPr id="7" name="Picture 6" descr="A screenshot of a cell phone&#10;&#10;Description automatically generated">
            <a:extLst>
              <a:ext uri="{FF2B5EF4-FFF2-40B4-BE49-F238E27FC236}">
                <a16:creationId xmlns:a16="http://schemas.microsoft.com/office/drawing/2014/main" id="{F76294BF-FF0C-4297-8F78-91C2A9433E52}"/>
              </a:ext>
            </a:extLst>
          </p:cNvPr>
          <p:cNvPicPr>
            <a:picLocks noChangeAspect="1"/>
          </p:cNvPicPr>
          <p:nvPr/>
        </p:nvPicPr>
        <p:blipFill>
          <a:blip r:embed="rId3"/>
          <a:stretch>
            <a:fillRect/>
          </a:stretch>
        </p:blipFill>
        <p:spPr>
          <a:xfrm>
            <a:off x="2432021" y="3009997"/>
            <a:ext cx="4279957" cy="155634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61525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3">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Final Model</a:t>
            </a:r>
            <a:endParaRPr sz="4800" dirty="0"/>
          </a:p>
        </p:txBody>
      </p:sp>
    </p:spTree>
    <p:extLst>
      <p:ext uri="{BB962C8B-B14F-4D97-AF65-F5344CB8AC3E}">
        <p14:creationId xmlns:p14="http://schemas.microsoft.com/office/powerpoint/2010/main" val="1107705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8582D22-7958-4FBB-9BD1-93A3FC7FFA9C}"/>
              </a:ext>
            </a:extLst>
          </p:cNvPr>
          <p:cNvPicPr>
            <a:picLocks noChangeAspect="1"/>
          </p:cNvPicPr>
          <p:nvPr/>
        </p:nvPicPr>
        <p:blipFill>
          <a:blip r:embed="rId3"/>
          <a:stretch>
            <a:fillRect/>
          </a:stretch>
        </p:blipFill>
        <p:spPr>
          <a:xfrm>
            <a:off x="1131949" y="618334"/>
            <a:ext cx="4690260" cy="3906832"/>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6" name="Google Shape;136;p27">
            <a:extLst>
              <a:ext uri="{FF2B5EF4-FFF2-40B4-BE49-F238E27FC236}">
                <a16:creationId xmlns:a16="http://schemas.microsoft.com/office/drawing/2014/main" id="{E3E7CCC4-9C9E-444E-B71E-B704F65E855C}"/>
              </a:ext>
            </a:extLst>
          </p:cNvPr>
          <p:cNvSpPr txBox="1">
            <a:spLocks/>
          </p:cNvSpPr>
          <p:nvPr/>
        </p:nvSpPr>
        <p:spPr>
          <a:xfrm>
            <a:off x="4969569" y="1340338"/>
            <a:ext cx="3869632" cy="34004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lnSpc>
                <a:spcPct val="150000"/>
              </a:lnSpc>
              <a:buClr>
                <a:schemeClr val="tx2"/>
              </a:buClr>
              <a:buSzPct val="175000"/>
              <a:buFont typeface="Arial" panose="020B0604020202020204" pitchFamily="34" charset="0"/>
              <a:buChar char="•"/>
            </a:pPr>
            <a:endParaRPr lang="en-US" sz="1600" dirty="0">
              <a:solidFill>
                <a:schemeClr val="tx2"/>
              </a:solidFill>
              <a:latin typeface="+mj-lt"/>
            </a:endParaRPr>
          </a:p>
        </p:txBody>
      </p:sp>
      <p:sp>
        <p:nvSpPr>
          <p:cNvPr id="7" name="TextBox 6">
            <a:extLst>
              <a:ext uri="{FF2B5EF4-FFF2-40B4-BE49-F238E27FC236}">
                <a16:creationId xmlns:a16="http://schemas.microsoft.com/office/drawing/2014/main" id="{952E4DC6-EB87-4BC4-AE8D-948B8DEAEFCA}"/>
              </a:ext>
            </a:extLst>
          </p:cNvPr>
          <p:cNvSpPr txBox="1"/>
          <p:nvPr/>
        </p:nvSpPr>
        <p:spPr>
          <a:xfrm>
            <a:off x="6301361" y="1286291"/>
            <a:ext cx="1836799" cy="2551148"/>
          </a:xfrm>
          <a:prstGeom prst="rect">
            <a:avLst/>
          </a:prstGeom>
          <a:noFill/>
        </p:spPr>
        <p:txBody>
          <a:bodyPr wrap="square" rtlCol="0">
            <a:spAutoFit/>
          </a:bodyPr>
          <a:lstStyle/>
          <a:p>
            <a:pPr algn="l">
              <a:lnSpc>
                <a:spcPct val="150000"/>
              </a:lnSpc>
              <a:buClr>
                <a:schemeClr val="tx2"/>
              </a:buClr>
            </a:pPr>
            <a:r>
              <a:rPr lang="en-US" sz="1200" b="1" dirty="0">
                <a:solidFill>
                  <a:schemeClr val="tx2"/>
                </a:solidFill>
              </a:rPr>
              <a:t>Train score: </a:t>
            </a:r>
            <a:r>
              <a:rPr lang="en-US" sz="1200" dirty="0">
                <a:solidFill>
                  <a:schemeClr val="tx2"/>
                </a:solidFill>
              </a:rPr>
              <a:t>0.967</a:t>
            </a:r>
          </a:p>
          <a:p>
            <a:pPr algn="l">
              <a:lnSpc>
                <a:spcPct val="150000"/>
              </a:lnSpc>
              <a:buClr>
                <a:schemeClr val="tx2"/>
              </a:buClr>
            </a:pPr>
            <a:r>
              <a:rPr lang="en-US" sz="1200" b="1" dirty="0">
                <a:solidFill>
                  <a:schemeClr val="tx2"/>
                </a:solidFill>
              </a:rPr>
              <a:t>Test score: </a:t>
            </a:r>
            <a:r>
              <a:rPr lang="en-US" sz="1200" dirty="0">
                <a:solidFill>
                  <a:schemeClr val="tx2"/>
                </a:solidFill>
              </a:rPr>
              <a:t>0.844</a:t>
            </a:r>
          </a:p>
          <a:p>
            <a:pPr algn="l">
              <a:lnSpc>
                <a:spcPct val="150000"/>
              </a:lnSpc>
              <a:buClr>
                <a:schemeClr val="tx2"/>
              </a:buClr>
            </a:pPr>
            <a:r>
              <a:rPr lang="en-US" sz="1200" b="1" dirty="0">
                <a:solidFill>
                  <a:schemeClr val="tx2"/>
                </a:solidFill>
              </a:rPr>
              <a:t>Train – test  = </a:t>
            </a:r>
            <a:r>
              <a:rPr lang="en-US" sz="1200" dirty="0">
                <a:solidFill>
                  <a:schemeClr val="tx2"/>
                </a:solidFill>
              </a:rPr>
              <a:t>0.123</a:t>
            </a:r>
          </a:p>
          <a:p>
            <a:pPr algn="l">
              <a:lnSpc>
                <a:spcPct val="150000"/>
              </a:lnSpc>
              <a:buClr>
                <a:schemeClr val="tx2"/>
              </a:buClr>
            </a:pPr>
            <a:r>
              <a:rPr lang="en-US" sz="1200" b="1" dirty="0">
                <a:solidFill>
                  <a:schemeClr val="tx2"/>
                </a:solidFill>
              </a:rPr>
              <a:t>CV score: </a:t>
            </a:r>
            <a:r>
              <a:rPr lang="en-US" sz="1200" dirty="0">
                <a:solidFill>
                  <a:schemeClr val="tx2"/>
                </a:solidFill>
              </a:rPr>
              <a:t>0.840</a:t>
            </a:r>
          </a:p>
          <a:p>
            <a:pPr algn="l">
              <a:lnSpc>
                <a:spcPct val="150000"/>
              </a:lnSpc>
              <a:buClr>
                <a:schemeClr val="tx2"/>
              </a:buClr>
            </a:pPr>
            <a:endParaRPr lang="en-US" sz="1200" dirty="0">
              <a:solidFill>
                <a:schemeClr val="tx2"/>
              </a:solidFill>
            </a:endParaRPr>
          </a:p>
          <a:p>
            <a:pPr algn="l">
              <a:lnSpc>
                <a:spcPct val="150000"/>
              </a:lnSpc>
              <a:buClr>
                <a:schemeClr val="tx2"/>
              </a:buClr>
            </a:pPr>
            <a:r>
              <a:rPr lang="en-US" sz="1200" b="1" dirty="0">
                <a:solidFill>
                  <a:schemeClr val="tx2"/>
                </a:solidFill>
              </a:rPr>
              <a:t>Sensitivity: </a:t>
            </a:r>
            <a:r>
              <a:rPr lang="en-US" sz="1200" dirty="0">
                <a:solidFill>
                  <a:schemeClr val="tx2"/>
                </a:solidFill>
              </a:rPr>
              <a:t>0.81</a:t>
            </a:r>
          </a:p>
          <a:p>
            <a:pPr algn="l">
              <a:lnSpc>
                <a:spcPct val="150000"/>
              </a:lnSpc>
              <a:buClr>
                <a:schemeClr val="tx2"/>
              </a:buClr>
            </a:pPr>
            <a:r>
              <a:rPr lang="en-US" sz="1200" b="1" dirty="0">
                <a:solidFill>
                  <a:schemeClr val="tx2"/>
                </a:solidFill>
              </a:rPr>
              <a:t>Specificity: </a:t>
            </a:r>
            <a:r>
              <a:rPr lang="en-US" sz="1200" dirty="0">
                <a:solidFill>
                  <a:schemeClr val="tx2"/>
                </a:solidFill>
              </a:rPr>
              <a:t>0.86</a:t>
            </a:r>
          </a:p>
          <a:p>
            <a:pPr algn="l">
              <a:lnSpc>
                <a:spcPct val="150000"/>
              </a:lnSpc>
              <a:buClr>
                <a:schemeClr val="tx2"/>
              </a:buClr>
            </a:pPr>
            <a:r>
              <a:rPr lang="en-US" sz="1200" b="1" dirty="0">
                <a:solidFill>
                  <a:schemeClr val="tx2"/>
                </a:solidFill>
              </a:rPr>
              <a:t>Precision: </a:t>
            </a:r>
            <a:r>
              <a:rPr lang="en-US" sz="1200" dirty="0">
                <a:solidFill>
                  <a:schemeClr val="tx2"/>
                </a:solidFill>
              </a:rPr>
              <a:t>0.65</a:t>
            </a:r>
          </a:p>
          <a:p>
            <a:pPr algn="l">
              <a:lnSpc>
                <a:spcPct val="150000"/>
              </a:lnSpc>
              <a:buClr>
                <a:schemeClr val="tx2"/>
              </a:buClr>
            </a:pPr>
            <a:r>
              <a:rPr lang="en-US" sz="1200" b="1" dirty="0">
                <a:solidFill>
                  <a:schemeClr val="tx2"/>
                </a:solidFill>
              </a:rPr>
              <a:t>F1: </a:t>
            </a:r>
            <a:r>
              <a:rPr lang="en-US" sz="1200" dirty="0">
                <a:solidFill>
                  <a:schemeClr val="tx2"/>
                </a:solidFill>
              </a:rPr>
              <a:t>0.72</a:t>
            </a:r>
            <a:endParaRPr lang="en-SG" sz="1200" dirty="0">
              <a:solidFill>
                <a:schemeClr val="tx2"/>
              </a:solidFill>
            </a:endParaRPr>
          </a:p>
        </p:txBody>
      </p:sp>
    </p:spTree>
    <p:extLst>
      <p:ext uri="{BB962C8B-B14F-4D97-AF65-F5344CB8AC3E}">
        <p14:creationId xmlns:p14="http://schemas.microsoft.com/office/powerpoint/2010/main" val="1528539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D76B4A19-991E-419C-B2E8-D9AFECE5E696}"/>
              </a:ext>
            </a:extLst>
          </p:cNvPr>
          <p:cNvPicPr>
            <a:picLocks noChangeAspect="1"/>
          </p:cNvPicPr>
          <p:nvPr/>
        </p:nvPicPr>
        <p:blipFill>
          <a:blip r:embed="rId3"/>
          <a:stretch>
            <a:fillRect/>
          </a:stretch>
        </p:blipFill>
        <p:spPr>
          <a:xfrm>
            <a:off x="1599873" y="229311"/>
            <a:ext cx="5944254" cy="4684877"/>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95721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954269" y="1434599"/>
            <a:ext cx="3138448"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Auto Insurance Fraud</a:t>
            </a:r>
            <a:endParaRPr dirty="0"/>
          </a:p>
        </p:txBody>
      </p:sp>
      <p:sp>
        <p:nvSpPr>
          <p:cNvPr id="136" name="Google Shape;136;p27"/>
          <p:cNvSpPr txBox="1">
            <a:spLocks noGrp="1"/>
          </p:cNvSpPr>
          <p:nvPr>
            <p:ph type="subTitle" idx="1"/>
          </p:nvPr>
        </p:nvSpPr>
        <p:spPr>
          <a:xfrm>
            <a:off x="3657600" y="871520"/>
            <a:ext cx="4348264" cy="3400459"/>
          </a:xfrm>
          <a:prstGeom prst="rect">
            <a:avLst/>
          </a:prstGeom>
        </p:spPr>
        <p:txBody>
          <a:bodyPr spcFirstLastPara="1" wrap="square" lIns="91425" tIns="91425" rIns="91425" bIns="91425" anchor="ctr" anchorCtr="0">
            <a:noAutofit/>
          </a:bodyPr>
          <a:lstStyle/>
          <a:p>
            <a:pPr lvl="1" algn="l">
              <a:buFont typeface="Arial" panose="020B0604020202020204" pitchFamily="34" charset="0"/>
              <a:buChar char="•"/>
            </a:pPr>
            <a:r>
              <a:rPr lang="en-US" sz="1600" dirty="0">
                <a:latin typeface="+mj-lt"/>
              </a:rPr>
              <a:t>Misrepresenting facts on insurance applications </a:t>
            </a:r>
          </a:p>
          <a:p>
            <a:pPr lvl="1" algn="l">
              <a:buFont typeface="Arial" panose="020B0604020202020204" pitchFamily="34" charset="0"/>
              <a:buChar char="•"/>
            </a:pPr>
            <a:r>
              <a:rPr lang="en-US" sz="1600" dirty="0">
                <a:latin typeface="+mj-lt"/>
              </a:rPr>
              <a:t>Inflating insurance claims</a:t>
            </a:r>
          </a:p>
          <a:p>
            <a:pPr lvl="1" algn="l">
              <a:buFont typeface="Arial" panose="020B0604020202020204" pitchFamily="34" charset="0"/>
              <a:buChar char="•"/>
            </a:pPr>
            <a:r>
              <a:rPr lang="en-US" sz="1600" dirty="0">
                <a:latin typeface="+mj-lt"/>
              </a:rPr>
              <a:t>Staging accidents</a:t>
            </a:r>
          </a:p>
          <a:p>
            <a:pPr lvl="1" algn="l">
              <a:buFont typeface="Arial" panose="020B0604020202020204" pitchFamily="34" charset="0"/>
              <a:buChar char="•"/>
            </a:pPr>
            <a:r>
              <a:rPr lang="en-US" sz="1600" dirty="0">
                <a:latin typeface="+mj-lt"/>
              </a:rPr>
              <a:t>Submitting claim forms for injuries or damage that never occurred</a:t>
            </a:r>
          </a:p>
          <a:p>
            <a:pPr lvl="1" algn="l">
              <a:buFont typeface="Arial" panose="020B0604020202020204" pitchFamily="34" charset="0"/>
              <a:buChar char="•"/>
            </a:pPr>
            <a:r>
              <a:rPr lang="en-US" sz="1600" dirty="0">
                <a:latin typeface="+mj-lt"/>
              </a:rPr>
              <a:t>False reports of stolen vehicles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88754B3A-8639-4842-B21A-1E7F841EDCA5}"/>
              </a:ext>
            </a:extLst>
          </p:cNvPr>
          <p:cNvPicPr>
            <a:picLocks noChangeAspect="1"/>
          </p:cNvPicPr>
          <p:nvPr/>
        </p:nvPicPr>
        <p:blipFill>
          <a:blip r:embed="rId3"/>
          <a:stretch>
            <a:fillRect/>
          </a:stretch>
        </p:blipFill>
        <p:spPr>
          <a:xfrm>
            <a:off x="167779" y="170512"/>
            <a:ext cx="8841997" cy="4802476"/>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4" name="Arrow: Right 3">
            <a:extLst>
              <a:ext uri="{FF2B5EF4-FFF2-40B4-BE49-F238E27FC236}">
                <a16:creationId xmlns:a16="http://schemas.microsoft.com/office/drawing/2014/main" id="{A5249709-680B-445D-A3BD-3BB6A5204010}"/>
              </a:ext>
            </a:extLst>
          </p:cNvPr>
          <p:cNvSpPr/>
          <p:nvPr/>
        </p:nvSpPr>
        <p:spPr>
          <a:xfrm>
            <a:off x="340822" y="540325"/>
            <a:ext cx="232756" cy="11637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 name="Arrow: Right 4">
            <a:extLst>
              <a:ext uri="{FF2B5EF4-FFF2-40B4-BE49-F238E27FC236}">
                <a16:creationId xmlns:a16="http://schemas.microsoft.com/office/drawing/2014/main" id="{F9DC5FE0-7F05-4D47-A03D-14308D1BA10E}"/>
              </a:ext>
            </a:extLst>
          </p:cNvPr>
          <p:cNvSpPr/>
          <p:nvPr/>
        </p:nvSpPr>
        <p:spPr>
          <a:xfrm>
            <a:off x="224444" y="943390"/>
            <a:ext cx="232756" cy="11637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 name="Arrow: Right 5">
            <a:extLst>
              <a:ext uri="{FF2B5EF4-FFF2-40B4-BE49-F238E27FC236}">
                <a16:creationId xmlns:a16="http://schemas.microsoft.com/office/drawing/2014/main" id="{038A8F7A-D925-4C0B-875A-E2AFA4FBD2CF}"/>
              </a:ext>
            </a:extLst>
          </p:cNvPr>
          <p:cNvSpPr/>
          <p:nvPr/>
        </p:nvSpPr>
        <p:spPr>
          <a:xfrm>
            <a:off x="224444" y="4241675"/>
            <a:ext cx="232756" cy="11637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 name="Arrow: Right 6">
            <a:extLst>
              <a:ext uri="{FF2B5EF4-FFF2-40B4-BE49-F238E27FC236}">
                <a16:creationId xmlns:a16="http://schemas.microsoft.com/office/drawing/2014/main" id="{EC35B434-B338-4AC9-B5C5-28F2BF31449E}"/>
              </a:ext>
            </a:extLst>
          </p:cNvPr>
          <p:cNvSpPr/>
          <p:nvPr/>
        </p:nvSpPr>
        <p:spPr>
          <a:xfrm>
            <a:off x="784167" y="1914696"/>
            <a:ext cx="232756" cy="1163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8" name="Arrow: Right 7">
            <a:extLst>
              <a:ext uri="{FF2B5EF4-FFF2-40B4-BE49-F238E27FC236}">
                <a16:creationId xmlns:a16="http://schemas.microsoft.com/office/drawing/2014/main" id="{CB245B72-CBC4-43B3-A01D-2B09646EB908}"/>
              </a:ext>
            </a:extLst>
          </p:cNvPr>
          <p:cNvSpPr/>
          <p:nvPr/>
        </p:nvSpPr>
        <p:spPr>
          <a:xfrm>
            <a:off x="573578" y="2508365"/>
            <a:ext cx="232756" cy="1163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25327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327208" y="92279"/>
            <a:ext cx="5145589" cy="144290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Conclusion</a:t>
            </a:r>
            <a:endParaRPr dirty="0"/>
          </a:p>
        </p:txBody>
      </p:sp>
      <p:sp>
        <p:nvSpPr>
          <p:cNvPr id="136" name="Google Shape;136;p27"/>
          <p:cNvSpPr txBox="1">
            <a:spLocks noGrp="1"/>
          </p:cNvSpPr>
          <p:nvPr>
            <p:ph type="subTitle" idx="1"/>
          </p:nvPr>
        </p:nvSpPr>
        <p:spPr>
          <a:xfrm>
            <a:off x="913975" y="1139352"/>
            <a:ext cx="7316049" cy="3400459"/>
          </a:xfrm>
          <a:prstGeom prst="rect">
            <a:avLst/>
          </a:prstGeom>
        </p:spPr>
        <p:txBody>
          <a:bodyPr spcFirstLastPara="1" wrap="square" lIns="91425" tIns="91425" rIns="91425" bIns="91425" anchor="t" anchorCtr="0">
            <a:noAutofit/>
          </a:bodyPr>
          <a:lstStyle/>
          <a:p>
            <a:pPr lvl="1" algn="l">
              <a:lnSpc>
                <a:spcPct val="150000"/>
              </a:lnSpc>
              <a:buFont typeface="Arial" panose="020B0604020202020204" pitchFamily="34" charset="0"/>
              <a:buChar char="•"/>
            </a:pPr>
            <a:r>
              <a:rPr lang="en-US" sz="1600" dirty="0">
                <a:latin typeface="+mj-lt"/>
              </a:rPr>
              <a:t>Auto insurance frauds are increasing in the last decades</a:t>
            </a:r>
          </a:p>
          <a:p>
            <a:pPr lvl="1" algn="l">
              <a:lnSpc>
                <a:spcPct val="150000"/>
              </a:lnSpc>
              <a:buFont typeface="Arial" panose="020B0604020202020204" pitchFamily="34" charset="0"/>
              <a:buChar char="•"/>
            </a:pPr>
            <a:r>
              <a:rPr lang="en-US" sz="1600" dirty="0">
                <a:latin typeface="+mj-lt"/>
              </a:rPr>
              <a:t>Frauds cost companies a great deal of money</a:t>
            </a:r>
          </a:p>
          <a:p>
            <a:pPr lvl="1" algn="l">
              <a:lnSpc>
                <a:spcPct val="150000"/>
              </a:lnSpc>
              <a:buFont typeface="Arial" panose="020B0604020202020204" pitchFamily="34" charset="0"/>
              <a:buChar char="•"/>
            </a:pPr>
            <a:r>
              <a:rPr lang="en-US" sz="1600" dirty="0">
                <a:latin typeface="+mj-lt"/>
              </a:rPr>
              <a:t>Using machine learning, I built a model that can accurately predict fraud</a:t>
            </a:r>
          </a:p>
          <a:p>
            <a:pPr lvl="2" algn="l">
              <a:lnSpc>
                <a:spcPct val="150000"/>
              </a:lnSpc>
              <a:buFont typeface="Arial" panose="020B0604020202020204" pitchFamily="34" charset="0"/>
              <a:buChar char="•"/>
            </a:pPr>
            <a:r>
              <a:rPr lang="en-US" sz="1600" dirty="0">
                <a:latin typeface="+mj-lt"/>
              </a:rPr>
              <a:t>Cut loss = more profit</a:t>
            </a:r>
          </a:p>
          <a:p>
            <a:pPr lvl="2" algn="l">
              <a:lnSpc>
                <a:spcPct val="150000"/>
              </a:lnSpc>
              <a:buFont typeface="Arial" panose="020B0604020202020204" pitchFamily="34" charset="0"/>
              <a:buChar char="•"/>
            </a:pPr>
            <a:r>
              <a:rPr lang="en-US" sz="1600" dirty="0">
                <a:latin typeface="+mj-lt"/>
              </a:rPr>
              <a:t>Accuracy = no wasted resources on investigating false alarms</a:t>
            </a:r>
          </a:p>
          <a:p>
            <a:pPr lvl="2" algn="l">
              <a:lnSpc>
                <a:spcPct val="150000"/>
              </a:lnSpc>
              <a:buFont typeface="Arial" panose="020B0604020202020204" pitchFamily="34" charset="0"/>
              <a:buChar char="•"/>
            </a:pPr>
            <a:r>
              <a:rPr lang="en-US" sz="1600" dirty="0">
                <a:latin typeface="+mj-lt"/>
              </a:rPr>
              <a:t>Without compromising customer experience</a:t>
            </a:r>
          </a:p>
          <a:p>
            <a:pPr lvl="2" algn="l">
              <a:lnSpc>
                <a:spcPct val="150000"/>
              </a:lnSpc>
              <a:buFont typeface="Arial" panose="020B0604020202020204" pitchFamily="34" charset="0"/>
              <a:buChar char="•"/>
            </a:pPr>
            <a:r>
              <a:rPr lang="en-US" sz="1600" dirty="0">
                <a:latin typeface="+mj-lt"/>
              </a:rPr>
              <a:t>Fair to honest customers</a:t>
            </a:r>
          </a:p>
          <a:p>
            <a:pPr lvl="2" algn="l">
              <a:lnSpc>
                <a:spcPct val="150000"/>
              </a:lnSpc>
              <a:buFont typeface="Arial" panose="020B0604020202020204" pitchFamily="34" charset="0"/>
              <a:buChar char="•"/>
            </a:pPr>
            <a:r>
              <a:rPr lang="en-US" sz="1600" dirty="0">
                <a:latin typeface="+mj-lt"/>
              </a:rPr>
              <a:t>Potentially offer more competitive pricing</a:t>
            </a:r>
          </a:p>
        </p:txBody>
      </p:sp>
      <p:pic>
        <p:nvPicPr>
          <p:cNvPr id="4" name="Google Shape;1793;p47">
            <a:extLst>
              <a:ext uri="{FF2B5EF4-FFF2-40B4-BE49-F238E27FC236}">
                <a16:creationId xmlns:a16="http://schemas.microsoft.com/office/drawing/2014/main" id="{9DC348DF-424E-40D6-B611-C375C4924E0D}"/>
              </a:ext>
            </a:extLst>
          </p:cNvPr>
          <p:cNvPicPr preferRelativeResize="0"/>
          <p:nvPr/>
        </p:nvPicPr>
        <p:blipFill>
          <a:blip r:embed="rId3">
            <a:alphaModFix amt="17000"/>
          </a:blip>
          <a:stretch>
            <a:fillRect/>
          </a:stretch>
        </p:blipFill>
        <p:spPr>
          <a:xfrm>
            <a:off x="5437488" y="441436"/>
            <a:ext cx="3014123" cy="1840476"/>
          </a:xfrm>
          <a:prstGeom prst="rect">
            <a:avLst/>
          </a:prstGeom>
          <a:noFill/>
          <a:ln>
            <a:noFill/>
          </a:ln>
        </p:spPr>
      </p:pic>
    </p:spTree>
    <p:extLst>
      <p:ext uri="{BB962C8B-B14F-4D97-AF65-F5344CB8AC3E}">
        <p14:creationId xmlns:p14="http://schemas.microsoft.com/office/powerpoint/2010/main" val="3345219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352375" y="570452"/>
            <a:ext cx="5145589" cy="144290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Limitation</a:t>
            </a:r>
            <a:endParaRPr dirty="0"/>
          </a:p>
        </p:txBody>
      </p:sp>
      <p:sp>
        <p:nvSpPr>
          <p:cNvPr id="136" name="Google Shape;136;p27"/>
          <p:cNvSpPr txBox="1">
            <a:spLocks noGrp="1"/>
          </p:cNvSpPr>
          <p:nvPr>
            <p:ph type="subTitle" idx="1"/>
          </p:nvPr>
        </p:nvSpPr>
        <p:spPr>
          <a:xfrm>
            <a:off x="913975" y="1743041"/>
            <a:ext cx="7316049" cy="3400459"/>
          </a:xfrm>
          <a:prstGeom prst="rect">
            <a:avLst/>
          </a:prstGeom>
        </p:spPr>
        <p:txBody>
          <a:bodyPr spcFirstLastPara="1" wrap="square" lIns="91425" tIns="91425" rIns="91425" bIns="91425" anchor="t" anchorCtr="0">
            <a:noAutofit/>
          </a:bodyPr>
          <a:lstStyle/>
          <a:p>
            <a:pPr lvl="1" algn="l">
              <a:lnSpc>
                <a:spcPct val="150000"/>
              </a:lnSpc>
              <a:buFont typeface="Arial" panose="020B0604020202020204" pitchFamily="34" charset="0"/>
              <a:buChar char="•"/>
            </a:pPr>
            <a:r>
              <a:rPr lang="en-US" sz="1600" dirty="0">
                <a:latin typeface="+mj-lt"/>
              </a:rPr>
              <a:t>Very small dataset</a:t>
            </a:r>
          </a:p>
          <a:p>
            <a:pPr lvl="1" algn="l">
              <a:lnSpc>
                <a:spcPct val="150000"/>
              </a:lnSpc>
              <a:buFont typeface="Arial" panose="020B0604020202020204" pitchFamily="34" charset="0"/>
              <a:buChar char="•"/>
            </a:pPr>
            <a:r>
              <a:rPr lang="en-US" sz="1600" dirty="0">
                <a:latin typeface="+mj-lt"/>
              </a:rPr>
              <a:t>Dataset limited to first 2 months of 2015</a:t>
            </a:r>
          </a:p>
          <a:p>
            <a:pPr lvl="1" algn="l">
              <a:lnSpc>
                <a:spcPct val="150000"/>
              </a:lnSpc>
              <a:buFont typeface="Arial" panose="020B0604020202020204" pitchFamily="34" charset="0"/>
              <a:buChar char="•"/>
            </a:pPr>
            <a:r>
              <a:rPr lang="en-US" sz="1600" dirty="0">
                <a:latin typeface="+mj-lt"/>
              </a:rPr>
              <a:t>Results limited generalizability to Ohio, Illinois, Indiana</a:t>
            </a:r>
          </a:p>
          <a:p>
            <a:pPr lvl="1" algn="l">
              <a:lnSpc>
                <a:spcPct val="150000"/>
              </a:lnSpc>
              <a:buFont typeface="Arial" panose="020B0604020202020204" pitchFamily="34" charset="0"/>
              <a:buChar char="•"/>
            </a:pPr>
            <a:r>
              <a:rPr lang="en-US" sz="1600" dirty="0">
                <a:latin typeface="+mj-lt"/>
              </a:rPr>
              <a:t>Dataset does not tell us how many insured drivers have no claims</a:t>
            </a:r>
          </a:p>
          <a:p>
            <a:pPr lvl="1" algn="l">
              <a:lnSpc>
                <a:spcPct val="150000"/>
              </a:lnSpc>
              <a:buFont typeface="Arial" panose="020B0604020202020204" pitchFamily="34" charset="0"/>
              <a:buChar char="•"/>
            </a:pPr>
            <a:endParaRPr lang="en-US" sz="1600" dirty="0">
              <a:latin typeface="+mj-lt"/>
            </a:endParaRPr>
          </a:p>
        </p:txBody>
      </p:sp>
      <p:pic>
        <p:nvPicPr>
          <p:cNvPr id="4" name="Google Shape;1793;p47">
            <a:extLst>
              <a:ext uri="{FF2B5EF4-FFF2-40B4-BE49-F238E27FC236}">
                <a16:creationId xmlns:a16="http://schemas.microsoft.com/office/drawing/2014/main" id="{A204C4E4-373C-47A9-AC62-484FF402B60F}"/>
              </a:ext>
            </a:extLst>
          </p:cNvPr>
          <p:cNvPicPr preferRelativeResize="0"/>
          <p:nvPr/>
        </p:nvPicPr>
        <p:blipFill>
          <a:blip r:embed="rId3">
            <a:alphaModFix amt="38000"/>
          </a:blip>
          <a:stretch>
            <a:fillRect/>
          </a:stretch>
        </p:blipFill>
        <p:spPr>
          <a:xfrm>
            <a:off x="5437488" y="441436"/>
            <a:ext cx="3014123" cy="1840476"/>
          </a:xfrm>
          <a:prstGeom prst="rect">
            <a:avLst/>
          </a:prstGeom>
          <a:noFill/>
          <a:ln>
            <a:noFill/>
          </a:ln>
        </p:spPr>
      </p:pic>
    </p:spTree>
    <p:extLst>
      <p:ext uri="{BB962C8B-B14F-4D97-AF65-F5344CB8AC3E}">
        <p14:creationId xmlns:p14="http://schemas.microsoft.com/office/powerpoint/2010/main" val="4145994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pic>
        <p:nvPicPr>
          <p:cNvPr id="23" name="Google Shape;1793;p47">
            <a:extLst>
              <a:ext uri="{FF2B5EF4-FFF2-40B4-BE49-F238E27FC236}">
                <a16:creationId xmlns:a16="http://schemas.microsoft.com/office/drawing/2014/main" id="{A0944652-C65D-48D9-920E-468B26D29167}"/>
              </a:ext>
            </a:extLst>
          </p:cNvPr>
          <p:cNvPicPr preferRelativeResize="0"/>
          <p:nvPr/>
        </p:nvPicPr>
        <p:blipFill>
          <a:blip r:embed="rId4">
            <a:alphaModFix/>
          </a:blip>
          <a:stretch>
            <a:fillRect/>
          </a:stretch>
        </p:blipFill>
        <p:spPr>
          <a:xfrm>
            <a:off x="124328" y="844516"/>
            <a:ext cx="3014123" cy="1840476"/>
          </a:xfrm>
          <a:prstGeom prst="rect">
            <a:avLst/>
          </a:prstGeom>
          <a:noFill/>
          <a:ln>
            <a:noFill/>
          </a:ln>
        </p:spPr>
      </p:pic>
      <p:sp>
        <p:nvSpPr>
          <p:cNvPr id="1768" name="Google Shape;1768;p46"/>
          <p:cNvSpPr txBox="1">
            <a:spLocks noGrp="1"/>
          </p:cNvSpPr>
          <p:nvPr>
            <p:ph type="ctrTitle" idx="4294967295"/>
          </p:nvPr>
        </p:nvSpPr>
        <p:spPr>
          <a:xfrm>
            <a:off x="2164291" y="1526350"/>
            <a:ext cx="4693708" cy="14620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t>THANK </a:t>
            </a:r>
            <a:r>
              <a:rPr lang="en-US" sz="7200" dirty="0"/>
              <a:t>YOU</a:t>
            </a:r>
            <a:endParaRPr sz="7200" dirty="0"/>
          </a:p>
        </p:txBody>
      </p:sp>
      <p:sp>
        <p:nvSpPr>
          <p:cNvPr id="1769" name="Google Shape;1769;p46"/>
          <p:cNvSpPr txBox="1">
            <a:spLocks noGrp="1"/>
          </p:cNvSpPr>
          <p:nvPr>
            <p:ph type="subTitle" idx="4294967295"/>
          </p:nvPr>
        </p:nvSpPr>
        <p:spPr>
          <a:xfrm>
            <a:off x="2562225" y="2684992"/>
            <a:ext cx="4019550" cy="1203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rgbClr val="F3F3F3"/>
                </a:solidFill>
              </a:rPr>
              <a:t>Iceasher@gmail.com</a:t>
            </a:r>
            <a:endParaRPr sz="1600" dirty="0">
              <a:solidFill>
                <a:srgbClr val="F3F3F3"/>
              </a:solidFill>
            </a:endParaRPr>
          </a:p>
          <a:p>
            <a:pPr marL="0" lvl="0" indent="0" algn="ctr" rtl="0">
              <a:spcBef>
                <a:spcPts val="0"/>
              </a:spcBef>
              <a:spcAft>
                <a:spcPts val="0"/>
              </a:spcAft>
              <a:buClr>
                <a:schemeClr val="dk1"/>
              </a:buClr>
              <a:buSzPts val="1100"/>
              <a:buFont typeface="Arial"/>
              <a:buNone/>
            </a:pPr>
            <a:r>
              <a:rPr lang="en-US" sz="1600" dirty="0">
                <a:solidFill>
                  <a:srgbClr val="F3F3F3"/>
                </a:solidFill>
              </a:rPr>
              <a:t>+65 9325 9474</a:t>
            </a:r>
          </a:p>
          <a:p>
            <a:pPr marL="0" lvl="0" indent="0" algn="ctr">
              <a:buClr>
                <a:schemeClr val="dk1"/>
              </a:buClr>
              <a:buSzPts val="1100"/>
              <a:buNone/>
            </a:pPr>
            <a:r>
              <a:rPr lang="en-US" sz="1600" dirty="0"/>
              <a:t>linkedin.com/in/</a:t>
            </a:r>
            <a:r>
              <a:rPr lang="en-US" sz="1600" dirty="0" err="1"/>
              <a:t>iceasherchew</a:t>
            </a:r>
            <a:r>
              <a:rPr lang="en-US" sz="1600" dirty="0"/>
              <a:t>   </a:t>
            </a:r>
          </a:p>
          <a:p>
            <a:pPr marL="0" lvl="0" indent="0" algn="ctr" rtl="0">
              <a:spcBef>
                <a:spcPts val="0"/>
              </a:spcBef>
              <a:spcAft>
                <a:spcPts val="0"/>
              </a:spcAft>
              <a:buClr>
                <a:schemeClr val="dk1"/>
              </a:buClr>
              <a:buSzPts val="1100"/>
              <a:buFont typeface="Arial"/>
              <a:buNone/>
            </a:pPr>
            <a:endParaRPr dirty="0">
              <a:solidFill>
                <a:srgbClr val="F3F3F3"/>
              </a:solidFill>
            </a:endParaRPr>
          </a:p>
        </p:txBody>
      </p:sp>
      <p:pic>
        <p:nvPicPr>
          <p:cNvPr id="22" name="Google Shape;1794;p47">
            <a:extLst>
              <a:ext uri="{FF2B5EF4-FFF2-40B4-BE49-F238E27FC236}">
                <a16:creationId xmlns:a16="http://schemas.microsoft.com/office/drawing/2014/main" id="{D7B2BF8B-6AB5-461F-83F1-2BE3146B11D5}"/>
              </a:ext>
            </a:extLst>
          </p:cNvPr>
          <p:cNvPicPr preferRelativeResize="0"/>
          <p:nvPr/>
        </p:nvPicPr>
        <p:blipFill rotWithShape="1">
          <a:blip r:embed="rId5">
            <a:alphaModFix/>
          </a:blip>
          <a:srcRect l="25302" r="25297"/>
          <a:stretch/>
        </p:blipFill>
        <p:spPr>
          <a:xfrm>
            <a:off x="6174222" y="1255183"/>
            <a:ext cx="2845450" cy="3240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36DC-D4E8-4687-9558-046F66FF8FA4}"/>
              </a:ext>
            </a:extLst>
          </p:cNvPr>
          <p:cNvSpPr>
            <a:spLocks noGrp="1"/>
          </p:cNvSpPr>
          <p:nvPr>
            <p:ph type="title"/>
          </p:nvPr>
        </p:nvSpPr>
        <p:spPr>
          <a:xfrm>
            <a:off x="1240978" y="598236"/>
            <a:ext cx="6907076" cy="2274300"/>
          </a:xfrm>
        </p:spPr>
        <p:txBody>
          <a:bodyPr/>
          <a:lstStyle/>
          <a:p>
            <a:r>
              <a:rPr lang="en-US" sz="5400" dirty="0"/>
              <a:t>Increasing x Expensive</a:t>
            </a:r>
            <a:endParaRPr lang="en-SG" sz="5400" dirty="0"/>
          </a:p>
        </p:txBody>
      </p:sp>
      <p:sp>
        <p:nvSpPr>
          <p:cNvPr id="3" name="TextBox 2">
            <a:extLst>
              <a:ext uri="{FF2B5EF4-FFF2-40B4-BE49-F238E27FC236}">
                <a16:creationId xmlns:a16="http://schemas.microsoft.com/office/drawing/2014/main" id="{6BC4F78B-9A72-4B24-9185-50FE199D0948}"/>
              </a:ext>
            </a:extLst>
          </p:cNvPr>
          <p:cNvSpPr txBox="1"/>
          <p:nvPr/>
        </p:nvSpPr>
        <p:spPr>
          <a:xfrm>
            <a:off x="1485615" y="2172486"/>
            <a:ext cx="6417802" cy="2123658"/>
          </a:xfrm>
          <a:prstGeom prst="rect">
            <a:avLst/>
          </a:prstGeom>
          <a:noFill/>
        </p:spPr>
        <p:txBody>
          <a:bodyPr wrap="square" rtlCol="0">
            <a:spAutoFit/>
          </a:bodyPr>
          <a:lstStyle/>
          <a:p>
            <a:pPr>
              <a:buClr>
                <a:schemeClr val="tx2"/>
              </a:buClr>
            </a:pPr>
            <a:r>
              <a:rPr lang="en-US" dirty="0">
                <a:solidFill>
                  <a:schemeClr val="tx2"/>
                </a:solidFill>
              </a:rPr>
              <a:t>Fraud accounted for between </a:t>
            </a:r>
            <a:r>
              <a:rPr lang="en-US" sz="1600" b="1" dirty="0">
                <a:solidFill>
                  <a:schemeClr val="tx2"/>
                </a:solidFill>
              </a:rPr>
              <a:t>15% - 17% </a:t>
            </a:r>
            <a:r>
              <a:rPr lang="en-US" dirty="0">
                <a:solidFill>
                  <a:schemeClr val="tx2"/>
                </a:solidFill>
              </a:rPr>
              <a:t>of total claims payments for auto insurance bodily injury in 2012</a:t>
            </a:r>
            <a:r>
              <a:rPr lang="en-SG" dirty="0">
                <a:solidFill>
                  <a:schemeClr val="tx2"/>
                </a:solidFill>
              </a:rPr>
              <a:t> (</a:t>
            </a:r>
            <a:r>
              <a:rPr lang="en-US" dirty="0">
                <a:solidFill>
                  <a:schemeClr val="tx2"/>
                </a:solidFill>
              </a:rPr>
              <a:t>Insurance Research Council).</a:t>
            </a:r>
          </a:p>
          <a:p>
            <a:pPr marL="285750" indent="-285750">
              <a:buClr>
                <a:schemeClr val="tx2"/>
              </a:buClr>
              <a:buFont typeface="Arial" panose="020B0604020202020204" pitchFamily="34" charset="0"/>
              <a:buChar char="•"/>
            </a:pPr>
            <a:endParaRPr lang="en-US" dirty="0">
              <a:solidFill>
                <a:schemeClr val="tx2"/>
              </a:solidFill>
            </a:endParaRPr>
          </a:p>
          <a:p>
            <a:pPr>
              <a:buClr>
                <a:schemeClr val="tx2"/>
              </a:buClr>
            </a:pPr>
            <a:r>
              <a:rPr lang="en-US" dirty="0">
                <a:solidFill>
                  <a:schemeClr val="tx2"/>
                </a:solidFill>
              </a:rPr>
              <a:t>About </a:t>
            </a:r>
            <a:r>
              <a:rPr lang="en-US" sz="1600" b="1" dirty="0">
                <a:solidFill>
                  <a:schemeClr val="tx2"/>
                </a:solidFill>
              </a:rPr>
              <a:t>$5.6 billion - $7.7 billion </a:t>
            </a:r>
            <a:r>
              <a:rPr lang="en-US" dirty="0">
                <a:solidFill>
                  <a:schemeClr val="tx2"/>
                </a:solidFill>
              </a:rPr>
              <a:t>was fraudulently added to paid claims for auto insurance bodily injury payments in 2012…</a:t>
            </a:r>
          </a:p>
          <a:p>
            <a:pPr marL="285750" lvl="2" indent="-285750">
              <a:buClr>
                <a:schemeClr val="tx2"/>
              </a:buClr>
              <a:buFont typeface="Arial" panose="020B0604020202020204" pitchFamily="34" charset="0"/>
              <a:buChar char="•"/>
            </a:pPr>
            <a:endParaRPr lang="en-US" dirty="0">
              <a:solidFill>
                <a:schemeClr val="tx2"/>
              </a:solidFill>
            </a:endParaRPr>
          </a:p>
          <a:p>
            <a:pPr lvl="8">
              <a:buClr>
                <a:schemeClr val="tx2"/>
              </a:buClr>
            </a:pPr>
            <a:r>
              <a:rPr lang="en-US" dirty="0">
                <a:solidFill>
                  <a:schemeClr val="tx2"/>
                </a:solidFill>
              </a:rPr>
              <a:t>	…Compared with a range of $4.3 billion to $5.8 billion in 2002. </a:t>
            </a:r>
            <a:endParaRPr lang="en-SG" dirty="0">
              <a:solidFill>
                <a:schemeClr val="tx2"/>
              </a:solidFill>
            </a:endParaRPr>
          </a:p>
          <a:p>
            <a:endParaRPr lang="en-SG" dirty="0">
              <a:solidFill>
                <a:schemeClr val="tx2"/>
              </a:solidFill>
            </a:endParaRPr>
          </a:p>
          <a:p>
            <a:endParaRPr lang="en-US" dirty="0">
              <a:solidFill>
                <a:schemeClr val="tx2"/>
              </a:solidFill>
            </a:endParaRPr>
          </a:p>
        </p:txBody>
      </p:sp>
      <p:sp>
        <p:nvSpPr>
          <p:cNvPr id="4" name="Rectangle 3">
            <a:extLst>
              <a:ext uri="{FF2B5EF4-FFF2-40B4-BE49-F238E27FC236}">
                <a16:creationId xmlns:a16="http://schemas.microsoft.com/office/drawing/2014/main" id="{13388054-E1F4-4C79-B05E-BB0AFB6EAF3E}"/>
              </a:ext>
            </a:extLst>
          </p:cNvPr>
          <p:cNvSpPr/>
          <p:nvPr/>
        </p:nvSpPr>
        <p:spPr>
          <a:xfrm>
            <a:off x="5373720" y="4897279"/>
            <a:ext cx="3900909" cy="246221"/>
          </a:xfrm>
          <a:prstGeom prst="rect">
            <a:avLst/>
          </a:prstGeom>
        </p:spPr>
        <p:txBody>
          <a:bodyPr wrap="square">
            <a:spAutoFit/>
          </a:bodyPr>
          <a:lstStyle/>
          <a:p>
            <a:pPr lvl="1"/>
            <a:r>
              <a:rPr lang="fr-FR" sz="1000" dirty="0">
                <a:solidFill>
                  <a:schemeClr val="tx2"/>
                </a:solidFill>
              </a:rPr>
              <a:t>Source: https://www.iii.org/article/background-on-insurance-fraud</a:t>
            </a:r>
            <a:endParaRPr lang="en-SG" sz="1000" dirty="0">
              <a:solidFill>
                <a:schemeClr val="tx2"/>
              </a:solidFill>
            </a:endParaRPr>
          </a:p>
        </p:txBody>
      </p:sp>
    </p:spTree>
    <p:extLst>
      <p:ext uri="{BB962C8B-B14F-4D97-AF65-F5344CB8AC3E}">
        <p14:creationId xmlns:p14="http://schemas.microsoft.com/office/powerpoint/2010/main" val="1179178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3505554" y="976869"/>
            <a:ext cx="4955535" cy="3400459"/>
          </a:xfrm>
          <a:prstGeom prst="rect">
            <a:avLst/>
          </a:prstGeom>
        </p:spPr>
        <p:txBody>
          <a:bodyPr spcFirstLastPara="1" wrap="square" lIns="91425" tIns="91425" rIns="91425" bIns="91425" anchor="ctr" anchorCtr="0">
            <a:noAutofit/>
          </a:bodyPr>
          <a:lstStyle/>
          <a:p>
            <a:pPr marL="152400" indent="0" algn="l"/>
            <a:r>
              <a:rPr lang="en-US" sz="2000" dirty="0">
                <a:latin typeface="+mn-lt"/>
              </a:rPr>
              <a:t>To build an accurate machine learning model that can detect auto insurance fraud to prevent it which will </a:t>
            </a:r>
          </a:p>
          <a:p>
            <a:pPr marL="152400" indent="0" algn="l"/>
            <a:r>
              <a:rPr lang="en-US" sz="2000" dirty="0">
                <a:latin typeface="+mn-lt"/>
              </a:rPr>
              <a:t>reduces losses for insurance companies.</a:t>
            </a:r>
          </a:p>
        </p:txBody>
      </p:sp>
      <p:sp>
        <p:nvSpPr>
          <p:cNvPr id="135" name="Google Shape;135;p27"/>
          <p:cNvSpPr txBox="1">
            <a:spLocks noGrp="1"/>
          </p:cNvSpPr>
          <p:nvPr>
            <p:ph type="title"/>
          </p:nvPr>
        </p:nvSpPr>
        <p:spPr>
          <a:xfrm>
            <a:off x="367106" y="1409158"/>
            <a:ext cx="3138448"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7200" dirty="0"/>
              <a:t>Goal</a:t>
            </a:r>
            <a:br>
              <a:rPr lang="en-US" dirty="0"/>
            </a:br>
            <a:r>
              <a:rPr lang="en-US" sz="2000" dirty="0">
                <a:latin typeface="+mj-lt"/>
              </a:rPr>
              <a:t>Reduce loss = </a:t>
            </a:r>
            <a:br>
              <a:rPr lang="en-US" sz="2000" dirty="0">
                <a:latin typeface="+mj-lt"/>
              </a:rPr>
            </a:br>
            <a:r>
              <a:rPr lang="en-US" sz="2000" dirty="0">
                <a:latin typeface="+mj-lt"/>
              </a:rPr>
              <a:t>More profit</a:t>
            </a:r>
            <a:endParaRPr dirty="0">
              <a:latin typeface="+mj-lt"/>
            </a:endParaRPr>
          </a:p>
        </p:txBody>
      </p:sp>
      <p:cxnSp>
        <p:nvCxnSpPr>
          <p:cNvPr id="4" name="Google Shape;129;p26">
            <a:extLst>
              <a:ext uri="{FF2B5EF4-FFF2-40B4-BE49-F238E27FC236}">
                <a16:creationId xmlns:a16="http://schemas.microsoft.com/office/drawing/2014/main" id="{FD9B2658-68F8-43AC-B620-666576FCDCED}"/>
              </a:ext>
            </a:extLst>
          </p:cNvPr>
          <p:cNvCxnSpPr>
            <a:cxnSpLocks/>
          </p:cNvCxnSpPr>
          <p:nvPr/>
        </p:nvCxnSpPr>
        <p:spPr>
          <a:xfrm>
            <a:off x="3621302" y="1212540"/>
            <a:ext cx="0" cy="2718419"/>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20156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365813" y="709474"/>
            <a:ext cx="6412374" cy="3400459"/>
          </a:xfrm>
          <a:prstGeom prst="rect">
            <a:avLst/>
          </a:prstGeom>
        </p:spPr>
        <p:txBody>
          <a:bodyPr spcFirstLastPara="1" wrap="square" lIns="91425" tIns="91425" rIns="91425" bIns="91425" anchor="ctr" anchorCtr="0">
            <a:noAutofit/>
          </a:bodyPr>
          <a:lstStyle/>
          <a:p>
            <a:pPr marL="152400" indent="0" algn="l"/>
            <a:r>
              <a:rPr lang="en-US" sz="5400" b="1" dirty="0">
                <a:solidFill>
                  <a:schemeClr val="tx2"/>
                </a:solidFill>
                <a:latin typeface="Rajdhani" panose="020B0604020202020204" charset="0"/>
                <a:ea typeface="Arial"/>
                <a:cs typeface="Rajdhani" panose="020B0604020202020204" charset="0"/>
                <a:sym typeface="Arial"/>
              </a:rPr>
              <a:t>Criteria for success:</a:t>
            </a:r>
          </a:p>
          <a:p>
            <a:pPr marL="152400" indent="0" algn="l"/>
            <a:r>
              <a:rPr lang="en-US" sz="2000" dirty="0">
                <a:solidFill>
                  <a:schemeClr val="tx2"/>
                </a:solidFill>
                <a:latin typeface="+mj-lt"/>
                <a:ea typeface="Arial"/>
                <a:cs typeface="Arial"/>
                <a:sym typeface="Arial"/>
              </a:rPr>
              <a:t>How well model can distinguish fraud vs non-fraud</a:t>
            </a:r>
          </a:p>
          <a:p>
            <a:pPr marL="152400" indent="0" algn="l"/>
            <a:endParaRPr lang="en-US" sz="2000" dirty="0">
              <a:solidFill>
                <a:schemeClr val="tx2"/>
              </a:solidFill>
              <a:latin typeface="+mj-lt"/>
              <a:ea typeface="Arial"/>
              <a:cs typeface="Arial"/>
              <a:sym typeface="Arial"/>
            </a:endParaRPr>
          </a:p>
          <a:p>
            <a:pPr marL="952500" lvl="1" indent="-342900" algn="l">
              <a:buFont typeface="Arial" panose="020B0604020202020204" pitchFamily="34" charset="0"/>
              <a:buChar char="•"/>
            </a:pPr>
            <a:r>
              <a:rPr lang="en-US" sz="2000" dirty="0">
                <a:solidFill>
                  <a:schemeClr val="tx2"/>
                </a:solidFill>
                <a:latin typeface="+mj-lt"/>
                <a:ea typeface="Arial"/>
                <a:cs typeface="Arial"/>
                <a:sym typeface="Arial"/>
              </a:rPr>
              <a:t>F1 score &gt; 0.397</a:t>
            </a:r>
          </a:p>
          <a:p>
            <a:pPr marL="952500" lvl="1" indent="-342900" algn="l">
              <a:buFont typeface="Arial" panose="020B0604020202020204" pitchFamily="34" charset="0"/>
              <a:buChar char="•"/>
            </a:pPr>
            <a:r>
              <a:rPr lang="en-US" sz="2000" dirty="0">
                <a:solidFill>
                  <a:schemeClr val="tx2"/>
                </a:solidFill>
                <a:latin typeface="+mj-lt"/>
                <a:ea typeface="Arial"/>
                <a:cs typeface="Arial"/>
                <a:sym typeface="Arial"/>
              </a:rPr>
              <a:t>ROC AUC score &gt; 0.7</a:t>
            </a:r>
          </a:p>
        </p:txBody>
      </p:sp>
    </p:spTree>
    <p:extLst>
      <p:ext uri="{BB962C8B-B14F-4D97-AF65-F5344CB8AC3E}">
        <p14:creationId xmlns:p14="http://schemas.microsoft.com/office/powerpoint/2010/main" val="29497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8" name="Google Shape;700;p36">
            <a:extLst>
              <a:ext uri="{FF2B5EF4-FFF2-40B4-BE49-F238E27FC236}">
                <a16:creationId xmlns:a16="http://schemas.microsoft.com/office/drawing/2014/main" id="{8BD071EC-5D85-4375-B77A-59AD4CA492C3}"/>
              </a:ext>
            </a:extLst>
          </p:cNvPr>
          <p:cNvSpPr txBox="1">
            <a:spLocks/>
          </p:cNvSpPr>
          <p:nvPr/>
        </p:nvSpPr>
        <p:spPr>
          <a:xfrm>
            <a:off x="1540079" y="1083035"/>
            <a:ext cx="2862127" cy="120303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buNone/>
            </a:pPr>
            <a:r>
              <a:rPr lang="en-US" sz="1400" dirty="0">
                <a:latin typeface="+mj-lt"/>
              </a:rPr>
              <a:t>Explore and</a:t>
            </a:r>
          </a:p>
          <a:p>
            <a:pPr marL="0" indent="0" algn="ctr">
              <a:lnSpc>
                <a:spcPct val="100000"/>
              </a:lnSpc>
              <a:buNone/>
            </a:pPr>
            <a:r>
              <a:rPr lang="en-US" sz="1400" dirty="0">
                <a:latin typeface="+mj-lt"/>
              </a:rPr>
              <a:t>understand the data</a:t>
            </a:r>
          </a:p>
        </p:txBody>
      </p:sp>
      <p:sp>
        <p:nvSpPr>
          <p:cNvPr id="700" name="Google Shape;700;p36"/>
          <p:cNvSpPr txBox="1">
            <a:spLocks noGrp="1"/>
          </p:cNvSpPr>
          <p:nvPr>
            <p:ph type="subTitle" idx="4294967295"/>
          </p:nvPr>
        </p:nvSpPr>
        <p:spPr>
          <a:xfrm>
            <a:off x="49416" y="2924309"/>
            <a:ext cx="2862127" cy="1203039"/>
          </a:xfrm>
          <a:prstGeom prst="rect">
            <a:avLst/>
          </a:prstGeom>
        </p:spPr>
        <p:txBody>
          <a:bodyPr spcFirstLastPara="1" wrap="square" lIns="91425" tIns="91425" rIns="91425" bIns="0" anchor="t" anchorCtr="0">
            <a:noAutofit/>
          </a:bodyPr>
          <a:lstStyle/>
          <a:p>
            <a:pPr marL="0" indent="0" algn="ctr">
              <a:lnSpc>
                <a:spcPct val="100000"/>
              </a:lnSpc>
              <a:buNone/>
            </a:pPr>
            <a:r>
              <a:rPr lang="en-US" sz="1400" dirty="0">
                <a:latin typeface="+mj-lt"/>
              </a:rPr>
              <a:t>Missing values </a:t>
            </a:r>
          </a:p>
          <a:p>
            <a:pPr marL="0" indent="0" algn="ctr">
              <a:lnSpc>
                <a:spcPct val="100000"/>
              </a:lnSpc>
              <a:buNone/>
            </a:pPr>
            <a:r>
              <a:rPr lang="en-US" sz="1400" dirty="0">
                <a:latin typeface="+mj-lt"/>
              </a:rPr>
              <a:t>Unusual values </a:t>
            </a:r>
          </a:p>
          <a:p>
            <a:pPr marL="0" indent="0" algn="ctr">
              <a:lnSpc>
                <a:spcPct val="100000"/>
              </a:lnSpc>
              <a:buNone/>
            </a:pPr>
            <a:r>
              <a:rPr lang="en-US" sz="1400" dirty="0">
                <a:latin typeface="+mj-lt"/>
              </a:rPr>
              <a:t>Erroneous entries </a:t>
            </a:r>
          </a:p>
          <a:p>
            <a:pPr marL="0" indent="0" algn="ctr">
              <a:lnSpc>
                <a:spcPct val="100000"/>
              </a:lnSpc>
              <a:buNone/>
            </a:pPr>
            <a:r>
              <a:rPr lang="en-US" sz="1400" dirty="0">
                <a:latin typeface="+mj-lt"/>
              </a:rPr>
              <a:t>Value counts</a:t>
            </a:r>
            <a:endParaRPr lang="en-SG" sz="1400" dirty="0">
              <a:solidFill>
                <a:srgbClr val="F3F3F3"/>
              </a:solidFill>
              <a:latin typeface="+mj-lt"/>
            </a:endParaRPr>
          </a:p>
        </p:txBody>
      </p:sp>
      <p:sp>
        <p:nvSpPr>
          <p:cNvPr id="703" name="Google Shape;703;p36"/>
          <p:cNvSpPr txBox="1">
            <a:spLocks noGrp="1"/>
          </p:cNvSpPr>
          <p:nvPr>
            <p:ph type="subTitle" idx="4294967295"/>
          </p:nvPr>
        </p:nvSpPr>
        <p:spPr>
          <a:xfrm>
            <a:off x="6862803" y="2924309"/>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SG" sz="1400" dirty="0">
                <a:solidFill>
                  <a:srgbClr val="F3F3F3"/>
                </a:solidFill>
                <a:latin typeface="+mj-lt"/>
              </a:rPr>
              <a:t>Choose &amp; fit the best model</a:t>
            </a:r>
            <a:endParaRPr sz="1400" dirty="0">
              <a:solidFill>
                <a:srgbClr val="F3F3F3"/>
              </a:solidFill>
              <a:latin typeface="+mj-lt"/>
            </a:endParaRPr>
          </a:p>
        </p:txBody>
      </p:sp>
      <p:sp>
        <p:nvSpPr>
          <p:cNvPr id="705" name="Google Shape;705;p36"/>
          <p:cNvSpPr txBox="1">
            <a:spLocks noGrp="1"/>
          </p:cNvSpPr>
          <p:nvPr>
            <p:ph type="subTitle" idx="4294967295"/>
          </p:nvPr>
        </p:nvSpPr>
        <p:spPr>
          <a:xfrm>
            <a:off x="2171806" y="1581903"/>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EDA</a:t>
            </a:r>
            <a:endParaRPr sz="1800" b="1" dirty="0">
              <a:solidFill>
                <a:srgbClr val="F3F3F3"/>
              </a:solidFill>
              <a:latin typeface="Rajdhani"/>
              <a:ea typeface="Rajdhani"/>
              <a:cs typeface="Rajdhani"/>
              <a:sym typeface="Rajdhani"/>
            </a:endParaRPr>
          </a:p>
        </p:txBody>
      </p:sp>
      <p:sp>
        <p:nvSpPr>
          <p:cNvPr id="706" name="Google Shape;706;p36"/>
          <p:cNvSpPr txBox="1">
            <a:spLocks noGrp="1"/>
          </p:cNvSpPr>
          <p:nvPr>
            <p:ph type="subTitle" idx="4294967295"/>
          </p:nvPr>
        </p:nvSpPr>
        <p:spPr>
          <a:xfrm>
            <a:off x="5288600" y="1454483"/>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Modelling</a:t>
            </a:r>
            <a:endParaRPr sz="1800" b="1" dirty="0">
              <a:solidFill>
                <a:srgbClr val="F3F3F3"/>
              </a:solidFill>
              <a:latin typeface="Rajdhani"/>
              <a:ea typeface="Rajdhani"/>
              <a:cs typeface="Rajdhani"/>
              <a:sym typeface="Rajdhani"/>
            </a:endParaRPr>
          </a:p>
        </p:txBody>
      </p:sp>
      <p:sp>
        <p:nvSpPr>
          <p:cNvPr id="707" name="Google Shape;707;p36"/>
          <p:cNvSpPr txBox="1">
            <a:spLocks noGrp="1"/>
          </p:cNvSpPr>
          <p:nvPr>
            <p:ph type="subTitle" idx="4294967295"/>
          </p:nvPr>
        </p:nvSpPr>
        <p:spPr>
          <a:xfrm>
            <a:off x="651201" y="262590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Data cleaning</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399" y="2685695"/>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Evaluation</a:t>
            </a:r>
          </a:p>
        </p:txBody>
      </p:sp>
      <p:sp>
        <p:nvSpPr>
          <p:cNvPr id="709" name="Google Shape;709;p36"/>
          <p:cNvSpPr txBox="1">
            <a:spLocks noGrp="1"/>
          </p:cNvSpPr>
          <p:nvPr>
            <p:ph type="subTitle" idx="4294967295"/>
          </p:nvPr>
        </p:nvSpPr>
        <p:spPr>
          <a:xfrm>
            <a:off x="3742800" y="2681417"/>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Pre-processing</a:t>
            </a:r>
            <a:endParaRPr sz="1800" b="1" dirty="0">
              <a:solidFill>
                <a:srgbClr val="F3F3F3"/>
              </a:solidFill>
              <a:latin typeface="Rajdhani"/>
              <a:ea typeface="Rajdhani"/>
              <a:cs typeface="Rajdhani"/>
              <a:sym typeface="Rajdhani"/>
            </a:endParaRPr>
          </a:p>
        </p:txBody>
      </p:sp>
      <p:sp>
        <p:nvSpPr>
          <p:cNvPr id="710" name="Google Shape;710;p36"/>
          <p:cNvSpPr/>
          <p:nvPr/>
        </p:nvSpPr>
        <p:spPr>
          <a:xfrm>
            <a:off x="11942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6950" y="2017576"/>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291394"/>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291394"/>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291394"/>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291394"/>
            <a:ext cx="972900" cy="12532"/>
          </a:xfrm>
          <a:prstGeom prst="straightConnector1">
            <a:avLst/>
          </a:prstGeom>
          <a:noFill/>
          <a:ln w="19050" cap="flat" cmpd="sng">
            <a:solidFill>
              <a:srgbClr val="F3F3F3"/>
            </a:solidFill>
            <a:prstDash val="solid"/>
            <a:round/>
            <a:headEnd type="none" w="med" len="med"/>
            <a:tailEnd type="none" w="med" len="med"/>
          </a:ln>
        </p:spPr>
      </p:cxnSp>
      <p:grpSp>
        <p:nvGrpSpPr>
          <p:cNvPr id="719" name="Google Shape;719;p36"/>
          <p:cNvGrpSpPr/>
          <p:nvPr/>
        </p:nvGrpSpPr>
        <p:grpSpPr>
          <a:xfrm>
            <a:off x="2866179" y="2127517"/>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36"/>
          <p:cNvGrpSpPr/>
          <p:nvPr/>
        </p:nvGrpSpPr>
        <p:grpSpPr>
          <a:xfrm>
            <a:off x="1331243" y="2139980"/>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10775;p59">
            <a:extLst>
              <a:ext uri="{FF2B5EF4-FFF2-40B4-BE49-F238E27FC236}">
                <a16:creationId xmlns:a16="http://schemas.microsoft.com/office/drawing/2014/main" id="{4AD2F108-6C45-4B10-BDE9-3BAACEDDA71C}"/>
              </a:ext>
            </a:extLst>
          </p:cNvPr>
          <p:cNvSpPr/>
          <p:nvPr/>
        </p:nvSpPr>
        <p:spPr>
          <a:xfrm>
            <a:off x="4385820" y="2104564"/>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11308;p59">
            <a:extLst>
              <a:ext uri="{FF2B5EF4-FFF2-40B4-BE49-F238E27FC236}">
                <a16:creationId xmlns:a16="http://schemas.microsoft.com/office/drawing/2014/main" id="{E1AE5457-6D5E-46A3-B342-673B35E17BD5}"/>
              </a:ext>
            </a:extLst>
          </p:cNvPr>
          <p:cNvGrpSpPr/>
          <p:nvPr/>
        </p:nvGrpSpPr>
        <p:grpSpPr>
          <a:xfrm>
            <a:off x="5886488" y="2127878"/>
            <a:ext cx="426329" cy="332375"/>
            <a:chOff x="2611458" y="3816374"/>
            <a:chExt cx="426329" cy="332375"/>
          </a:xfrm>
        </p:grpSpPr>
        <p:sp>
          <p:nvSpPr>
            <p:cNvPr id="53" name="Google Shape;11309;p59">
              <a:extLst>
                <a:ext uri="{FF2B5EF4-FFF2-40B4-BE49-F238E27FC236}">
                  <a16:creationId xmlns:a16="http://schemas.microsoft.com/office/drawing/2014/main" id="{2F6D4E8F-DF97-4F18-A33C-E902CA1A7FA2}"/>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310;p59">
              <a:extLst>
                <a:ext uri="{FF2B5EF4-FFF2-40B4-BE49-F238E27FC236}">
                  <a16:creationId xmlns:a16="http://schemas.microsoft.com/office/drawing/2014/main" id="{F9433E61-9B5D-4964-8481-FB4C3CB5B1FB}"/>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11;p59">
              <a:extLst>
                <a:ext uri="{FF2B5EF4-FFF2-40B4-BE49-F238E27FC236}">
                  <a16:creationId xmlns:a16="http://schemas.microsoft.com/office/drawing/2014/main" id="{6DFF8436-F18E-4D0C-B89A-51EEA26FB7BD}"/>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12;p59">
              <a:extLst>
                <a:ext uri="{FF2B5EF4-FFF2-40B4-BE49-F238E27FC236}">
                  <a16:creationId xmlns:a16="http://schemas.microsoft.com/office/drawing/2014/main" id="{651C3194-BB35-433D-B553-218F8E2D9EB0}"/>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13;p59">
              <a:extLst>
                <a:ext uri="{FF2B5EF4-FFF2-40B4-BE49-F238E27FC236}">
                  <a16:creationId xmlns:a16="http://schemas.microsoft.com/office/drawing/2014/main" id="{E89DC485-694C-4C85-A9C3-29F7EFE7C3A9}"/>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14;p59">
              <a:extLst>
                <a:ext uri="{FF2B5EF4-FFF2-40B4-BE49-F238E27FC236}">
                  <a16:creationId xmlns:a16="http://schemas.microsoft.com/office/drawing/2014/main" id="{E1E66336-5870-489F-9876-2C881BBFEF02}"/>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15;p59">
              <a:extLst>
                <a:ext uri="{FF2B5EF4-FFF2-40B4-BE49-F238E27FC236}">
                  <a16:creationId xmlns:a16="http://schemas.microsoft.com/office/drawing/2014/main" id="{394F92E1-3906-4228-A40F-311CF7B32AC9}"/>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16;p59">
              <a:extLst>
                <a:ext uri="{FF2B5EF4-FFF2-40B4-BE49-F238E27FC236}">
                  <a16:creationId xmlns:a16="http://schemas.microsoft.com/office/drawing/2014/main" id="{F39C9383-8762-494D-876C-EE59DE1F0E64}"/>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17;p59">
              <a:extLst>
                <a:ext uri="{FF2B5EF4-FFF2-40B4-BE49-F238E27FC236}">
                  <a16:creationId xmlns:a16="http://schemas.microsoft.com/office/drawing/2014/main" id="{E89969AD-BE73-44F7-BBB4-0AB38BAB0FBA}"/>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18;p59">
              <a:extLst>
                <a:ext uri="{FF2B5EF4-FFF2-40B4-BE49-F238E27FC236}">
                  <a16:creationId xmlns:a16="http://schemas.microsoft.com/office/drawing/2014/main" id="{8D562A0B-312F-41ED-8E35-28F3B91CFA6B}"/>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1206;p59">
            <a:extLst>
              <a:ext uri="{FF2B5EF4-FFF2-40B4-BE49-F238E27FC236}">
                <a16:creationId xmlns:a16="http://schemas.microsoft.com/office/drawing/2014/main" id="{63C4A396-B24A-427B-8F0E-220644DA9FEB}"/>
              </a:ext>
            </a:extLst>
          </p:cNvPr>
          <p:cNvGrpSpPr/>
          <p:nvPr/>
        </p:nvGrpSpPr>
        <p:grpSpPr>
          <a:xfrm>
            <a:off x="7482750" y="2104564"/>
            <a:ext cx="361099" cy="431052"/>
            <a:chOff x="3584201" y="4294996"/>
            <a:chExt cx="267574" cy="329415"/>
          </a:xfrm>
        </p:grpSpPr>
        <p:sp>
          <p:nvSpPr>
            <p:cNvPr id="64" name="Google Shape;11207;p59">
              <a:extLst>
                <a:ext uri="{FF2B5EF4-FFF2-40B4-BE49-F238E27FC236}">
                  <a16:creationId xmlns:a16="http://schemas.microsoft.com/office/drawing/2014/main" id="{A8F6CCC6-6296-41DC-A11A-9165E94AD9A3}"/>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208;p59">
              <a:extLst>
                <a:ext uri="{FF2B5EF4-FFF2-40B4-BE49-F238E27FC236}">
                  <a16:creationId xmlns:a16="http://schemas.microsoft.com/office/drawing/2014/main" id="{583121A1-8DC0-4A38-9182-1A97B8707048}"/>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209;p59">
              <a:extLst>
                <a:ext uri="{FF2B5EF4-FFF2-40B4-BE49-F238E27FC236}">
                  <a16:creationId xmlns:a16="http://schemas.microsoft.com/office/drawing/2014/main" id="{C3DCAB30-0035-4FF7-A018-A7650968CD33}"/>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10;p59">
              <a:extLst>
                <a:ext uri="{FF2B5EF4-FFF2-40B4-BE49-F238E27FC236}">
                  <a16:creationId xmlns:a16="http://schemas.microsoft.com/office/drawing/2014/main" id="{29C54EED-4441-46A7-A455-29787E47BCC7}"/>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700;p36">
            <a:extLst>
              <a:ext uri="{FF2B5EF4-FFF2-40B4-BE49-F238E27FC236}">
                <a16:creationId xmlns:a16="http://schemas.microsoft.com/office/drawing/2014/main" id="{8ED3613E-E597-41A0-8AC9-86A8F745C0BA}"/>
              </a:ext>
            </a:extLst>
          </p:cNvPr>
          <p:cNvSpPr txBox="1">
            <a:spLocks/>
          </p:cNvSpPr>
          <p:nvPr/>
        </p:nvSpPr>
        <p:spPr>
          <a:xfrm>
            <a:off x="3155875" y="2982273"/>
            <a:ext cx="2862127" cy="120303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buFont typeface="Fira Sans Condensed Light"/>
              <a:buNone/>
            </a:pPr>
            <a:r>
              <a:rPr lang="en-US" sz="1400" dirty="0">
                <a:latin typeface="+mj-lt"/>
              </a:rPr>
              <a:t>One-hot encoding</a:t>
            </a:r>
          </a:p>
          <a:p>
            <a:pPr marL="0" indent="0" algn="ctr">
              <a:lnSpc>
                <a:spcPct val="100000"/>
              </a:lnSpc>
              <a:buFont typeface="Fira Sans Condensed Light"/>
              <a:buNone/>
            </a:pPr>
            <a:r>
              <a:rPr lang="en-US" sz="1400" dirty="0">
                <a:latin typeface="+mj-lt"/>
              </a:rPr>
              <a:t>Stratified train-test split</a:t>
            </a:r>
            <a:endParaRPr lang="en-SG" sz="1400" dirty="0">
              <a:latin typeface="+mj-lt"/>
            </a:endParaRPr>
          </a:p>
        </p:txBody>
      </p:sp>
      <p:sp>
        <p:nvSpPr>
          <p:cNvPr id="70" name="Google Shape;700;p36">
            <a:extLst>
              <a:ext uri="{FF2B5EF4-FFF2-40B4-BE49-F238E27FC236}">
                <a16:creationId xmlns:a16="http://schemas.microsoft.com/office/drawing/2014/main" id="{C9AB47F1-60E6-40D9-B3A4-F4E2F3C7B510}"/>
              </a:ext>
            </a:extLst>
          </p:cNvPr>
          <p:cNvSpPr txBox="1">
            <a:spLocks/>
          </p:cNvSpPr>
          <p:nvPr/>
        </p:nvSpPr>
        <p:spPr>
          <a:xfrm>
            <a:off x="4435087" y="725864"/>
            <a:ext cx="3365226" cy="120303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buFont typeface="Fira Sans Condensed Light"/>
              <a:buNone/>
            </a:pPr>
            <a:r>
              <a:rPr lang="en-US" sz="1400" dirty="0">
                <a:latin typeface="+mj-lt"/>
              </a:rPr>
              <a:t>Hyperparameter tuning</a:t>
            </a:r>
          </a:p>
          <a:p>
            <a:pPr marL="0" indent="0" algn="ctr">
              <a:lnSpc>
                <a:spcPct val="100000"/>
              </a:lnSpc>
              <a:buFont typeface="Fira Sans Condensed Light"/>
              <a:buNone/>
            </a:pPr>
            <a:r>
              <a:rPr lang="en-US" sz="1400" dirty="0">
                <a:latin typeface="+mj-lt"/>
              </a:rPr>
              <a:t>Different ways to deal with imbalance</a:t>
            </a:r>
          </a:p>
          <a:p>
            <a:pPr marL="0" indent="0" algn="ctr">
              <a:lnSpc>
                <a:spcPct val="100000"/>
              </a:lnSpc>
              <a:buFont typeface="Fira Sans Condensed Light"/>
              <a:buNone/>
            </a:pPr>
            <a:r>
              <a:rPr lang="en-US" sz="1400" dirty="0">
                <a:latin typeface="+mj-lt"/>
              </a:rPr>
              <a:t>Ensemble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289367" y="546185"/>
            <a:ext cx="514558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About the data</a:t>
            </a:r>
            <a:endParaRPr dirty="0"/>
          </a:p>
        </p:txBody>
      </p:sp>
      <p:sp>
        <p:nvSpPr>
          <p:cNvPr id="136" name="Google Shape;136;p27"/>
          <p:cNvSpPr txBox="1">
            <a:spLocks noGrp="1"/>
          </p:cNvSpPr>
          <p:nvPr>
            <p:ph type="subTitle" idx="1"/>
          </p:nvPr>
        </p:nvSpPr>
        <p:spPr>
          <a:xfrm>
            <a:off x="1327208" y="1120256"/>
            <a:ext cx="6489583" cy="3400459"/>
          </a:xfrm>
          <a:prstGeom prst="rect">
            <a:avLst/>
          </a:prstGeom>
        </p:spPr>
        <p:txBody>
          <a:bodyPr spcFirstLastPara="1" wrap="square" lIns="91425" tIns="91425" rIns="91425" bIns="91425" anchor="ctr" anchorCtr="0">
            <a:noAutofit/>
          </a:bodyPr>
          <a:lstStyle/>
          <a:p>
            <a:pPr lvl="1" algn="l">
              <a:lnSpc>
                <a:spcPct val="150000"/>
              </a:lnSpc>
              <a:buFont typeface="Arial" panose="020B0604020202020204" pitchFamily="34" charset="0"/>
              <a:buChar char="•"/>
            </a:pPr>
            <a:r>
              <a:rPr lang="en-US" sz="1600" dirty="0">
                <a:latin typeface="+mj-lt"/>
              </a:rPr>
              <a:t>Sample size of 1000</a:t>
            </a:r>
          </a:p>
          <a:p>
            <a:pPr lvl="1" algn="l">
              <a:lnSpc>
                <a:spcPct val="150000"/>
              </a:lnSpc>
              <a:buFont typeface="Arial" panose="020B0604020202020204" pitchFamily="34" charset="0"/>
              <a:buChar char="•"/>
            </a:pPr>
            <a:r>
              <a:rPr lang="en-US" sz="1600" dirty="0">
                <a:latin typeface="+mj-lt"/>
              </a:rPr>
              <a:t>Auto incident claims in 3 states: Ohio, Illinois, Indiana</a:t>
            </a:r>
          </a:p>
          <a:p>
            <a:pPr lvl="1" algn="l">
              <a:lnSpc>
                <a:spcPct val="150000"/>
              </a:lnSpc>
              <a:buFont typeface="Arial" panose="020B0604020202020204" pitchFamily="34" charset="0"/>
              <a:buChar char="•"/>
            </a:pPr>
            <a:r>
              <a:rPr lang="en-US" sz="1600" dirty="0">
                <a:latin typeface="+mj-lt"/>
              </a:rPr>
              <a:t>From 01 Jan 2015 to 01 Mar 2015</a:t>
            </a:r>
          </a:p>
          <a:p>
            <a:pPr lvl="1" algn="l">
              <a:lnSpc>
                <a:spcPct val="150000"/>
              </a:lnSpc>
              <a:buFont typeface="Arial" panose="020B0604020202020204" pitchFamily="34" charset="0"/>
              <a:buChar char="•"/>
            </a:pPr>
            <a:r>
              <a:rPr lang="en-US" sz="1600" dirty="0">
                <a:latin typeface="+mj-lt"/>
              </a:rPr>
              <a:t>39 variables before feature engineering and preprocessing</a:t>
            </a:r>
          </a:p>
        </p:txBody>
      </p:sp>
      <p:sp>
        <p:nvSpPr>
          <p:cNvPr id="2" name="Rectangle 1">
            <a:extLst>
              <a:ext uri="{FF2B5EF4-FFF2-40B4-BE49-F238E27FC236}">
                <a16:creationId xmlns:a16="http://schemas.microsoft.com/office/drawing/2014/main" id="{BEC23BC5-107E-4CA8-83A2-D4B6B40CCF63}"/>
              </a:ext>
            </a:extLst>
          </p:cNvPr>
          <p:cNvSpPr/>
          <p:nvPr/>
        </p:nvSpPr>
        <p:spPr>
          <a:xfrm>
            <a:off x="5110222" y="4897279"/>
            <a:ext cx="5677384" cy="246221"/>
          </a:xfrm>
          <a:prstGeom prst="rect">
            <a:avLst/>
          </a:prstGeom>
        </p:spPr>
        <p:txBody>
          <a:bodyPr wrap="square">
            <a:spAutoFit/>
          </a:bodyPr>
          <a:lstStyle/>
          <a:p>
            <a:r>
              <a:rPr lang="en-SG" sz="1000" dirty="0">
                <a:solidFill>
                  <a:schemeClr val="tx2"/>
                </a:solidFill>
                <a:latin typeface="+mj-lt"/>
              </a:rPr>
              <a:t>Data source: </a:t>
            </a:r>
            <a:r>
              <a:rPr lang="en-SG" sz="1000" u="sng" dirty="0">
                <a:solidFill>
                  <a:schemeClr val="tx2"/>
                </a:solidFill>
                <a:latin typeface="+mj-lt"/>
                <a:hlinkClick r:id="rId4">
                  <a:extLst>
                    <a:ext uri="{A12FA001-AC4F-418D-AE19-62706E023703}">
                      <ahyp:hlinkClr xmlns:ahyp="http://schemas.microsoft.com/office/drawing/2018/hyperlinkcolor" val="tx"/>
                    </a:ext>
                  </a:extLst>
                </a:hlinkClick>
              </a:rPr>
              <a:t>https://www.</a:t>
            </a:r>
            <a:r>
              <a:rPr lang="en-SG" sz="1000" u="sng" dirty="0">
                <a:solidFill>
                  <a:schemeClr val="tx2"/>
                </a:solidFill>
                <a:latin typeface="+mn-lt"/>
                <a:hlinkClick r:id="rId4">
                  <a:extLst>
                    <a:ext uri="{A12FA001-AC4F-418D-AE19-62706E023703}">
                      <ahyp:hlinkClr xmlns:ahyp="http://schemas.microsoft.com/office/drawing/2018/hyperlinkcolor" val="tx"/>
                    </a:ext>
                  </a:extLst>
                </a:hlinkClick>
              </a:rPr>
              <a:t>kaggle</a:t>
            </a:r>
            <a:r>
              <a:rPr lang="en-SG" sz="1000" u="sng" dirty="0">
                <a:solidFill>
                  <a:schemeClr val="tx2"/>
                </a:solidFill>
                <a:latin typeface="+mj-lt"/>
                <a:hlinkClick r:id="rId4">
                  <a:extLst>
                    <a:ext uri="{A12FA001-AC4F-418D-AE19-62706E023703}">
                      <ahyp:hlinkClr xmlns:ahyp="http://schemas.microsoft.com/office/drawing/2018/hyperlinkcolor" val="tx"/>
                    </a:ext>
                  </a:extLst>
                </a:hlinkClick>
              </a:rPr>
              <a:t>.com/roshansharma/insurance-claim</a:t>
            </a:r>
            <a:endParaRPr lang="en-SG" sz="1000" dirty="0">
              <a:solidFill>
                <a:schemeClr val="tx2"/>
              </a:solidFill>
              <a:latin typeface="+mj-lt"/>
            </a:endParaRPr>
          </a:p>
        </p:txBody>
      </p:sp>
    </p:spTree>
    <p:extLst>
      <p:ext uri="{BB962C8B-B14F-4D97-AF65-F5344CB8AC3E}">
        <p14:creationId xmlns:p14="http://schemas.microsoft.com/office/powerpoint/2010/main" val="48156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4">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Exploratory </a:t>
            </a:r>
            <a:br>
              <a:rPr lang="en-US" sz="4800" dirty="0"/>
            </a:br>
            <a:r>
              <a:rPr lang="en-US" sz="4800" dirty="0"/>
              <a:t>Data Analysis</a:t>
            </a:r>
            <a:endParaRPr sz="4800" dirty="0"/>
          </a:p>
        </p:txBody>
      </p:sp>
    </p:spTree>
    <p:extLst>
      <p:ext uri="{BB962C8B-B14F-4D97-AF65-F5344CB8AC3E}">
        <p14:creationId xmlns:p14="http://schemas.microsoft.com/office/powerpoint/2010/main" val="3306023686"/>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buClr>
            <a:schemeClr val="tx2"/>
          </a:buClr>
          <a:defRPr dirty="0" smtClean="0">
            <a:solidFill>
              <a:schemeClr val="tx2"/>
            </a:solidFill>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1445</TotalTime>
  <Words>2562</Words>
  <Application>Microsoft Office PowerPoint</Application>
  <PresentationFormat>On-screen Show (16:9)</PresentationFormat>
  <Paragraphs>250</Paragraphs>
  <Slides>33</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Advent Pro Light</vt:lpstr>
      <vt:lpstr>Fira Sans Condensed Light</vt:lpstr>
      <vt:lpstr>Fira Sans Condensed</vt:lpstr>
      <vt:lpstr>Rajdhani</vt:lpstr>
      <vt:lpstr>Anton</vt:lpstr>
      <vt:lpstr>Arial</vt:lpstr>
      <vt:lpstr>Ai Tech Agency by Slidesgo</vt:lpstr>
      <vt:lpstr>For Real? Auto Insurance Fraud Detection</vt:lpstr>
      <vt:lpstr>Why you are interested.</vt:lpstr>
      <vt:lpstr>Auto Insurance Fraud</vt:lpstr>
      <vt:lpstr>Increasing x Expensive</vt:lpstr>
      <vt:lpstr>Goal Reduce loss =  More profit</vt:lpstr>
      <vt:lpstr>PowerPoint Presentation</vt:lpstr>
      <vt:lpstr>PowerPoint Presentation</vt:lpstr>
      <vt:lpstr>About the data</vt:lpstr>
      <vt:lpstr>Exploratory  Data Analysis</vt:lpstr>
      <vt:lpstr>PowerPoint Presentation</vt:lpstr>
      <vt:lpstr>PowerPoint Presentation</vt:lpstr>
      <vt:lpstr>PowerPoint Presentation</vt:lpstr>
      <vt:lpstr>Pre-processing</vt:lpstr>
      <vt:lpstr>Pre-processing</vt:lpstr>
      <vt:lpstr>PowerPoint Presentation</vt:lpstr>
      <vt:lpstr>Pre-processing</vt:lpstr>
      <vt:lpstr>Modeling &amp; Evaluation</vt:lpstr>
      <vt:lpstr>Baseline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Model</vt:lpstr>
      <vt:lpstr>PowerPoint Presentation</vt:lpstr>
      <vt:lpstr>PowerPoint Presentation</vt:lpstr>
      <vt:lpstr>PowerPoint Presentation</vt:lpstr>
      <vt:lpstr>Conclusion</vt:lpstr>
      <vt:lpstr>Limitation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Ice Asher Chew</dc:title>
  <dc:creator>ice</dc:creator>
  <cp:lastModifiedBy>#ICE ASHER CHEW#</cp:lastModifiedBy>
  <cp:revision>90</cp:revision>
  <dcterms:modified xsi:type="dcterms:W3CDTF">2020-04-16T02:37:42Z</dcterms:modified>
</cp:coreProperties>
</file>